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2" r:id="rId2"/>
    <p:sldId id="264" r:id="rId3"/>
    <p:sldId id="284" r:id="rId4"/>
    <p:sldId id="256" r:id="rId5"/>
    <p:sldId id="279" r:id="rId6"/>
    <p:sldId id="281" r:id="rId7"/>
    <p:sldId id="293" r:id="rId8"/>
    <p:sldId id="280" r:id="rId9"/>
    <p:sldId id="278" r:id="rId10"/>
  </p:sldIdLst>
  <p:sldSz cx="9144000" cy="6858000" type="screen4x3"/>
  <p:notesSz cx="6794500" cy="99187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66"/>
    <a:srgbClr val="00004E"/>
    <a:srgbClr val="CDE9EB"/>
    <a:srgbClr val="6DB6FF"/>
    <a:srgbClr val="85C2FF"/>
    <a:srgbClr val="CC0000"/>
    <a:srgbClr val="D0EAE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80" autoAdjust="0"/>
    <p:restoredTop sz="94212" autoAdjust="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1700"/>
            <a:ext cx="543560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18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F9EAE6-A52F-417D-9E59-A6871B87F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9EBFF-8DE7-4AAE-9BC9-94E4DB7148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5716F-4C6C-415E-9794-30337B1FB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092AC-3BD8-482E-8AD7-79973B844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8A2FA-FD08-498C-BCD3-7FFB93978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FF4A6-8A96-44B9-B965-3D217552F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CD4B-F181-4CCE-9B6B-39FCD2C6F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4E12C-6D8D-4B0B-AA67-872FA0C4A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703AA-A8A9-40CF-BC8B-F5F6007E24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ADB34-2767-448E-B290-AC808B80CC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68CB2-7B72-4033-B153-A22ADCC1F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C1D0-4E2F-43BD-A32E-49F11755A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76CAC-7B84-43E8-9F66-E8C5ADD942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D8F2C-C368-4B52-B85F-A5AC98DB33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01819E0-F721-444F-87B7-CC4F438284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E:\professional-powerpoint-templates-green-template-inside-professional-powerpoint-backgrounds-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924051"/>
          </a:xfrm>
        </p:spPr>
        <p:txBody>
          <a:bodyPr/>
          <a:lstStyle/>
          <a:p>
            <a:r>
              <a:rPr lang="ru-RU" b="1" spc="-150" dirty="0" smtClean="0">
                <a:solidFill>
                  <a:srgbClr val="006600"/>
                </a:solidFill>
              </a:rPr>
              <a:t>Проект </a:t>
            </a:r>
            <a:br>
              <a:rPr lang="ru-RU" b="1" spc="-150" dirty="0" smtClean="0">
                <a:solidFill>
                  <a:srgbClr val="006600"/>
                </a:solidFill>
              </a:rPr>
            </a:br>
            <a:r>
              <a:rPr lang="ru-RU" b="1" spc="-150" dirty="0" smtClean="0">
                <a:solidFill>
                  <a:srgbClr val="006600"/>
                </a:solidFill>
              </a:rPr>
              <a:t>«ПРИЮТ ДЛЯ ЖИВОТНЫХ»</a:t>
            </a:r>
            <a:endParaRPr lang="ru-RU" b="1" spc="-150" dirty="0">
              <a:solidFill>
                <a:srgbClr val="0066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19600" y="3886200"/>
            <a:ext cx="4191000" cy="1752600"/>
          </a:xfrm>
        </p:spPr>
        <p:txBody>
          <a:bodyPr/>
          <a:lstStyle/>
          <a:p>
            <a:pPr algn="r"/>
            <a:r>
              <a:rPr lang="ru-RU" sz="2400" dirty="0" smtClean="0"/>
              <a:t>Автор:</a:t>
            </a:r>
          </a:p>
          <a:p>
            <a:pPr algn="r"/>
            <a:r>
              <a:rPr lang="ru-RU" sz="2400" dirty="0" err="1" smtClean="0"/>
              <a:t>Гайденко</a:t>
            </a:r>
            <a:r>
              <a:rPr lang="ru-RU" sz="2400" dirty="0" smtClean="0"/>
              <a:t> Юлия,</a:t>
            </a:r>
          </a:p>
          <a:p>
            <a:pPr algn="r"/>
            <a:r>
              <a:rPr lang="ru-RU" sz="2400" dirty="0" smtClean="0"/>
              <a:t>учащаяся 10 «а»</a:t>
            </a:r>
          </a:p>
          <a:p>
            <a:pPr algn="r"/>
            <a:r>
              <a:rPr lang="ru-RU" sz="2400" dirty="0" smtClean="0"/>
              <a:t>СОШ № 1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professional-powerpoint-templates-green-template-inside-professional-powerpoint-backgrounds-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64008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ru-RU" sz="2200" dirty="0" smtClean="0"/>
              <a:t>На улицах </a:t>
            </a:r>
            <a:r>
              <a:rPr lang="ru-RU" sz="2200" dirty="0" smtClean="0"/>
              <a:t>мы видим бездомных </a:t>
            </a:r>
            <a:r>
              <a:rPr lang="ru-RU" sz="2200" dirty="0" smtClean="0"/>
              <a:t>собак и кошек</a:t>
            </a:r>
          </a:p>
          <a:p>
            <a:pPr>
              <a:buFontTx/>
              <a:buChar char="•"/>
            </a:pPr>
            <a:endParaRPr lang="ru-RU" sz="2200" dirty="0" smtClean="0"/>
          </a:p>
          <a:p>
            <a:pPr>
              <a:buFontTx/>
              <a:buChar char="•"/>
            </a:pPr>
            <a:r>
              <a:rPr lang="ru-RU" sz="2200" dirty="0" smtClean="0"/>
              <a:t> В нашем городе и районе нет приюта для брошенных животных</a:t>
            </a:r>
            <a:endParaRPr lang="ru-RU" sz="2200" dirty="0"/>
          </a:p>
          <a:p>
            <a:pPr>
              <a:buFont typeface="Arial" charset="0"/>
              <a:buChar char="•"/>
            </a:pPr>
            <a:endParaRPr lang="ru-RU" sz="500" dirty="0"/>
          </a:p>
          <a:p>
            <a:pPr>
              <a:buFontTx/>
              <a:buChar char="•"/>
            </a:pPr>
            <a:endParaRPr lang="ru-RU" sz="1000" dirty="0"/>
          </a:p>
          <a:p>
            <a:pPr>
              <a:buFontTx/>
              <a:buChar char="•"/>
            </a:pPr>
            <a:r>
              <a:rPr lang="ru-RU" sz="2200" dirty="0" smtClean="0"/>
              <a:t>Были  </a:t>
            </a:r>
            <a:r>
              <a:rPr lang="ru-RU" sz="2200" dirty="0"/>
              <a:t>случаи нападения животных на людей </a:t>
            </a:r>
          </a:p>
          <a:p>
            <a:pPr>
              <a:buFontTx/>
              <a:buChar char="•"/>
            </a:pPr>
            <a:endParaRPr lang="ru-RU" sz="1000" dirty="0"/>
          </a:p>
          <a:p>
            <a:pPr>
              <a:buFontTx/>
              <a:buChar char="•"/>
            </a:pPr>
            <a:r>
              <a:rPr lang="ru-RU" sz="2200" dirty="0"/>
              <a:t> Безразличие и безответственность людей по отношению к животным </a:t>
            </a:r>
          </a:p>
          <a:p>
            <a:pPr>
              <a:buFont typeface="Arial" charset="0"/>
              <a:buChar char="•"/>
            </a:pPr>
            <a:endParaRPr lang="ru-RU" sz="1000" dirty="0"/>
          </a:p>
        </p:txBody>
      </p:sp>
      <p:sp>
        <p:nvSpPr>
          <p:cNvPr id="4100" name="Заголовок 1"/>
          <p:cNvSpPr>
            <a:spLocks/>
          </p:cNvSpPr>
          <p:nvPr/>
        </p:nvSpPr>
        <p:spPr bwMode="auto">
          <a:xfrm>
            <a:off x="1447800" y="1066800"/>
            <a:ext cx="640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Verdana" pitchFamily="34" charset="0"/>
              </a:rPr>
              <a:t>АНАЛИЗ ПРОБЛЕМНОЙ СИТУАЦИИ </a:t>
            </a:r>
          </a:p>
        </p:txBody>
      </p:sp>
      <p:pic>
        <p:nvPicPr>
          <p:cNvPr id="8" name="Picture 23" descr="6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 l="13333" r="50000"/>
          <a:stretch>
            <a:fillRect/>
          </a:stretch>
        </p:blipFill>
        <p:spPr>
          <a:xfrm>
            <a:off x="7086600" y="2133600"/>
            <a:ext cx="1676400" cy="3017838"/>
          </a:xfrm>
          <a:prstGeom prst="rect">
            <a:avLst/>
          </a:prstGeom>
          <a:noFill/>
          <a:ln w="57150">
            <a:solidFill>
              <a:srgbClr val="0066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professional-powerpoint-templates-green-template-inside-professional-powerpoint-backgrounds-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AutoShape 4"/>
          <p:cNvSpPr>
            <a:spLocks noChangeArrowheads="1"/>
          </p:cNvSpPr>
          <p:nvPr/>
        </p:nvSpPr>
        <p:spPr bwMode="auto">
          <a:xfrm>
            <a:off x="4419600" y="1871662"/>
            <a:ext cx="4267200" cy="7191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500" b="1">
                <a:solidFill>
                  <a:srgbClr val="000066"/>
                </a:solidFill>
                <a:latin typeface="Verdana" pitchFamily="34" charset="0"/>
              </a:rPr>
              <a:t>Для команды проекта</a:t>
            </a:r>
          </a:p>
        </p:txBody>
      </p:sp>
      <p:sp>
        <p:nvSpPr>
          <p:cNvPr id="3075" name="Text Box 9"/>
          <p:cNvSpPr txBox="1">
            <a:spLocks noChangeArrowheads="1"/>
          </p:cNvSpPr>
          <p:nvPr/>
        </p:nvSpPr>
        <p:spPr bwMode="auto">
          <a:xfrm>
            <a:off x="457200" y="3157029"/>
            <a:ext cx="3809999" cy="2329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defTabSz="828675"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ru-RU" sz="2400" dirty="0"/>
              <a:t> Ограждение </a:t>
            </a:r>
            <a:r>
              <a:rPr lang="ru-RU" sz="2400" dirty="0" smtClean="0"/>
              <a:t> горожан от </a:t>
            </a:r>
            <a:r>
              <a:rPr lang="ru-RU" sz="2400" dirty="0"/>
              <a:t>бешенных и агрессивных животных</a:t>
            </a:r>
          </a:p>
          <a:p>
            <a:pPr defTabSz="828675"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ru-RU" sz="2400" dirty="0"/>
              <a:t>Воспитание в людях </a:t>
            </a:r>
            <a:r>
              <a:rPr lang="ru-RU" sz="2400" dirty="0" smtClean="0"/>
              <a:t>чувства ответственности </a:t>
            </a:r>
            <a:r>
              <a:rPr lang="ru-RU" sz="2400" dirty="0"/>
              <a:t>за тех, кого приручили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5280025" y="3405188"/>
            <a:ext cx="3101975" cy="164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defTabSz="828675"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ru-RU" sz="2400" dirty="0"/>
              <a:t>Желание помочь животным</a:t>
            </a:r>
          </a:p>
          <a:p>
            <a:pPr defTabSz="828675"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</a:pPr>
            <a:r>
              <a:rPr lang="ru-RU" sz="2400" dirty="0"/>
              <a:t>Получить опыт от реализации проекта </a:t>
            </a:r>
          </a:p>
        </p:txBody>
      </p:sp>
      <p:sp>
        <p:nvSpPr>
          <p:cNvPr id="3077" name="AutoShape 11"/>
          <p:cNvSpPr>
            <a:spLocks noChangeArrowheads="1"/>
          </p:cNvSpPr>
          <p:nvPr/>
        </p:nvSpPr>
        <p:spPr bwMode="auto">
          <a:xfrm>
            <a:off x="457200" y="1873250"/>
            <a:ext cx="3657600" cy="7175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accent2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2500" b="1" dirty="0">
                <a:solidFill>
                  <a:srgbClr val="000066"/>
                </a:solidFill>
                <a:latin typeface="Verdana" pitchFamily="34" charset="0"/>
              </a:rPr>
              <a:t>Для общества</a:t>
            </a:r>
          </a:p>
        </p:txBody>
      </p:sp>
      <p:sp>
        <p:nvSpPr>
          <p:cNvPr id="3079" name="Заголовок 1"/>
          <p:cNvSpPr>
            <a:spLocks/>
          </p:cNvSpPr>
          <p:nvPr/>
        </p:nvSpPr>
        <p:spPr bwMode="auto">
          <a:xfrm>
            <a:off x="2133600" y="685800"/>
            <a:ext cx="495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>
                <a:solidFill>
                  <a:srgbClr val="FF0000"/>
                </a:solidFill>
                <a:latin typeface="Verdana" pitchFamily="34" charset="0"/>
              </a:rPr>
              <a:t>АКТУАЛЬНОСТЬ  ПРОЕКТА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professional-powerpoint-templates-green-template-inside-professional-powerpoint-backgrounds-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04800" y="17526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>
                <a:solidFill>
                  <a:srgbClr val="CC0000"/>
                </a:solidFill>
                <a:latin typeface="Verdana" pitchFamily="34" charset="0"/>
              </a:rPr>
              <a:t>                  </a:t>
            </a:r>
            <a:endParaRPr lang="ru-RU" sz="5400" b="1">
              <a:solidFill>
                <a:srgbClr val="00004E"/>
              </a:solidFill>
              <a:latin typeface="Verdana" pitchFamily="34" charset="0"/>
            </a:endParaRPr>
          </a:p>
        </p:txBody>
      </p:sp>
      <p:sp>
        <p:nvSpPr>
          <p:cNvPr id="2051" name="Text Box 29"/>
          <p:cNvSpPr txBox="1">
            <a:spLocks noChangeArrowheads="1"/>
          </p:cNvSpPr>
          <p:nvPr/>
        </p:nvSpPr>
        <p:spPr bwMode="auto">
          <a:xfrm>
            <a:off x="5486400" y="2286000"/>
            <a:ext cx="3505200" cy="330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Привлечение внимания к проблеме бездомных животных, </a:t>
            </a:r>
          </a:p>
          <a:p>
            <a:pPr algn="ctr">
              <a:spcBef>
                <a:spcPct val="50000"/>
              </a:spcBef>
            </a:pPr>
            <a:r>
              <a:rPr lang="ru-RU" sz="22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открытие </a:t>
            </a:r>
            <a:r>
              <a:rPr lang="ru-RU" sz="2200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приюта для животных </a:t>
            </a:r>
            <a:r>
              <a:rPr lang="ru-RU" sz="22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в городе </a:t>
            </a:r>
            <a:r>
              <a:rPr lang="ru-RU" sz="2200" dirty="0" err="1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Семикаракорске</a:t>
            </a:r>
            <a:r>
              <a:rPr lang="ru-RU" sz="22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определение </a:t>
            </a:r>
            <a:r>
              <a:rPr lang="ru-RU" sz="2200" dirty="0">
                <a:solidFill>
                  <a:srgbClr val="006600"/>
                </a:solidFill>
                <a:latin typeface="Verdana" pitchFamily="34" charset="0"/>
              </a:rPr>
              <a:t>питомцев приюта в добрые </a:t>
            </a:r>
            <a:r>
              <a:rPr lang="ru-RU" sz="2200" dirty="0" smtClean="0">
                <a:solidFill>
                  <a:srgbClr val="006600"/>
                </a:solidFill>
                <a:latin typeface="Verdana" pitchFamily="34" charset="0"/>
              </a:rPr>
              <a:t>руки</a:t>
            </a:r>
            <a:endParaRPr lang="ru-RU" sz="2200" dirty="0">
              <a:solidFill>
                <a:srgbClr val="006600"/>
              </a:solidFill>
              <a:latin typeface="Verdana" pitchFamily="34" charset="0"/>
            </a:endParaRPr>
          </a:p>
        </p:txBody>
      </p:sp>
      <p:pic>
        <p:nvPicPr>
          <p:cNvPr id="2053" name="Picture 48" descr="51198264_587c14b99d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70062"/>
            <a:ext cx="4953000" cy="3106738"/>
          </a:xfrm>
          <a:prstGeom prst="rect">
            <a:avLst/>
          </a:prstGeom>
          <a:noFill/>
          <a:ln w="57150">
            <a:solidFill>
              <a:srgbClr val="006600"/>
            </a:solidFill>
            <a:miter lim="800000"/>
            <a:headEnd/>
            <a:tailEnd/>
          </a:ln>
        </p:spPr>
      </p:pic>
      <p:sp>
        <p:nvSpPr>
          <p:cNvPr id="2054" name="Text Box 49"/>
          <p:cNvSpPr txBox="1">
            <a:spLocks noChangeArrowheads="1"/>
          </p:cNvSpPr>
          <p:nvPr/>
        </p:nvSpPr>
        <p:spPr bwMode="auto">
          <a:xfrm>
            <a:off x="5410200" y="838200"/>
            <a:ext cx="3200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Цель проекта: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professional-powerpoint-templates-green-template-inside-professional-powerpoint-backgrounds-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9" name="Заголовок 1"/>
          <p:cNvSpPr>
            <a:spLocks/>
          </p:cNvSpPr>
          <p:nvPr/>
        </p:nvSpPr>
        <p:spPr bwMode="auto">
          <a:xfrm>
            <a:off x="3505200" y="762000"/>
            <a:ext cx="266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Verdana" pitchFamily="34" charset="0"/>
              </a:rPr>
              <a:t>ЗАДАЧИ: </a:t>
            </a:r>
            <a:r>
              <a:rPr lang="ru-RU" sz="2400" b="1" dirty="0" smtClean="0">
                <a:solidFill>
                  <a:srgbClr val="FF0000"/>
                </a:solidFill>
                <a:latin typeface="Verdana" pitchFamily="34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6150" name="Text Box 18"/>
          <p:cNvSpPr txBox="1">
            <a:spLocks noChangeArrowheads="1"/>
          </p:cNvSpPr>
          <p:nvPr/>
        </p:nvSpPr>
        <p:spPr bwMode="auto">
          <a:xfrm>
            <a:off x="838200" y="1600201"/>
            <a:ext cx="79248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28638" indent="-342900">
              <a:spcBef>
                <a:spcPct val="50000"/>
              </a:spcBef>
              <a:buFontTx/>
              <a:buAutoNum type="arabicPeriod"/>
            </a:pPr>
            <a:r>
              <a:rPr lang="ru-RU" sz="2000" dirty="0"/>
              <a:t>Привлечь </a:t>
            </a:r>
            <a:r>
              <a:rPr lang="ru-RU" sz="2000" dirty="0" smtClean="0"/>
              <a:t>волонтеров, спонсоров и меценатов, которые помогут построить  приют и будут в будущем  ему помогать, </a:t>
            </a:r>
            <a:endParaRPr lang="ru-RU" sz="2000" dirty="0"/>
          </a:p>
          <a:p>
            <a:pPr marL="528638" indent="-342900">
              <a:spcBef>
                <a:spcPct val="50000"/>
              </a:spcBef>
              <a:buFontTx/>
              <a:buAutoNum type="arabicPeriod"/>
            </a:pPr>
            <a:r>
              <a:rPr lang="ru-RU" sz="2000" dirty="0"/>
              <a:t>Провести социальную рекламную кампанию среди жителей </a:t>
            </a:r>
            <a:r>
              <a:rPr lang="ru-RU" sz="2000" dirty="0" smtClean="0"/>
              <a:t>города к участию в реализации проекта</a:t>
            </a:r>
            <a:endParaRPr lang="ru-RU" sz="2000" dirty="0"/>
          </a:p>
          <a:p>
            <a:pPr marL="528638" indent="-342900">
              <a:spcBef>
                <a:spcPct val="50000"/>
              </a:spcBef>
              <a:buFontTx/>
              <a:buAutoNum type="arabicPeriod"/>
            </a:pPr>
            <a:r>
              <a:rPr lang="ru-RU" sz="2000" dirty="0" smtClean="0"/>
              <a:t>Привлечение к работе специалистов: кинологов, ветеринаров, специалистов по отлову и </a:t>
            </a:r>
            <a:r>
              <a:rPr lang="ru-RU" sz="2000" dirty="0" err="1" smtClean="0"/>
              <a:t>др</a:t>
            </a:r>
            <a:r>
              <a:rPr lang="ru-RU" sz="2000" dirty="0" smtClean="0"/>
              <a:t>, </a:t>
            </a:r>
            <a:endParaRPr lang="ru-RU" sz="2000" dirty="0"/>
          </a:p>
          <a:p>
            <a:pPr marL="528638" indent="-342900">
              <a:spcBef>
                <a:spcPct val="50000"/>
              </a:spcBef>
              <a:buFontTx/>
              <a:buAutoNum type="arabicPeriod" startAt="4"/>
            </a:pPr>
            <a:r>
              <a:rPr lang="ru-RU" sz="2000" dirty="0" smtClean="0"/>
              <a:t>Прививание, </a:t>
            </a:r>
            <a:r>
              <a:rPr lang="ru-RU" sz="2000" dirty="0"/>
              <a:t>стерилизация </a:t>
            </a:r>
            <a:r>
              <a:rPr lang="ru-RU" sz="2000" dirty="0" smtClean="0"/>
              <a:t>животных и их содержание,</a:t>
            </a:r>
            <a:endParaRPr lang="ru-RU" sz="2000" dirty="0" smtClean="0"/>
          </a:p>
          <a:p>
            <a:pPr marL="528638" indent="-342900">
              <a:spcBef>
                <a:spcPct val="50000"/>
              </a:spcBef>
              <a:buFontTx/>
              <a:buAutoNum type="arabicPeriod" startAt="4"/>
            </a:pPr>
            <a:r>
              <a:rPr lang="ru-RU" sz="2000" dirty="0" smtClean="0"/>
              <a:t>Поиск </a:t>
            </a:r>
            <a:r>
              <a:rPr lang="ru-RU" sz="2000" dirty="0"/>
              <a:t>людей, которые возьмут животных из приюта или смогут навещать их регулярно</a:t>
            </a:r>
            <a:r>
              <a:rPr lang="en-US" sz="2000" dirty="0"/>
              <a:t> </a:t>
            </a:r>
            <a:r>
              <a:rPr lang="ru-RU" sz="2000" dirty="0"/>
              <a:t>=</a:t>
            </a:r>
            <a:r>
              <a:rPr lang="en-US" sz="2000" dirty="0"/>
              <a:t>&gt;</a:t>
            </a:r>
            <a:r>
              <a:rPr lang="ru-RU" sz="2000" dirty="0"/>
              <a:t> уменьшение времени нахождения животных в приюте </a:t>
            </a:r>
          </a:p>
          <a:p>
            <a:pPr marL="528638" indent="-342900">
              <a:spcBef>
                <a:spcPct val="50000"/>
              </a:spcBef>
            </a:pPr>
            <a:r>
              <a:rPr lang="ru-RU" sz="2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E:\professional-powerpoint-templates-green-template-inside-professional-powerpoint-backgrounds-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3733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latin typeface="Verdana" pitchFamily="34" charset="0"/>
              </a:rPr>
              <a:t>Подготовительный этап</a:t>
            </a:r>
            <a:r>
              <a:rPr lang="ru-RU" dirty="0">
                <a:latin typeface="Verdana" pitchFamily="34" charset="0"/>
              </a:rPr>
              <a:t> </a:t>
            </a:r>
            <a:r>
              <a:rPr lang="ru-RU" dirty="0" smtClean="0">
                <a:latin typeface="Verdana" pitchFamily="34" charset="0"/>
              </a:rPr>
              <a:t>01.01.19-01.06.19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533400" y="5638800"/>
            <a:ext cx="3124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Verdana" pitchFamily="34" charset="0"/>
              </a:rPr>
              <a:t>Открытие приюта</a:t>
            </a:r>
          </a:p>
          <a:p>
            <a:pPr algn="ctr">
              <a:spcBef>
                <a:spcPct val="50000"/>
              </a:spcBef>
            </a:pPr>
            <a:r>
              <a:rPr lang="ru-RU" dirty="0" smtClean="0">
                <a:latin typeface="Verdana" pitchFamily="34" charset="0"/>
              </a:rPr>
              <a:t>01.04.20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5257800" y="822325"/>
            <a:ext cx="3200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latin typeface="Verdana" pitchFamily="34" charset="0"/>
              </a:rPr>
              <a:t>Разработка листовок и плакатов, размещение объявлений в </a:t>
            </a:r>
            <a:r>
              <a:rPr lang="ru-RU" dirty="0" smtClean="0">
                <a:latin typeface="Verdana" pitchFamily="34" charset="0"/>
              </a:rPr>
              <a:t>СМИ, информирование жителей об идее строительства в городе приюта и т.д.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7173" name="AutoShape 9"/>
          <p:cNvSpPr>
            <a:spLocks noChangeArrowheads="1"/>
          </p:cNvSpPr>
          <p:nvPr/>
        </p:nvSpPr>
        <p:spPr bwMode="auto">
          <a:xfrm>
            <a:off x="1828800" y="1676400"/>
            <a:ext cx="533400" cy="1219200"/>
          </a:xfrm>
          <a:prstGeom prst="downArrow">
            <a:avLst>
              <a:gd name="adj1" fmla="val 50000"/>
              <a:gd name="adj2" fmla="val 5714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0066"/>
              </a:solidFill>
            </a:endParaRPr>
          </a:p>
        </p:txBody>
      </p:sp>
      <p:sp>
        <p:nvSpPr>
          <p:cNvPr id="7174" name="AutoShape 11"/>
          <p:cNvSpPr>
            <a:spLocks noChangeArrowheads="1"/>
          </p:cNvSpPr>
          <p:nvPr/>
        </p:nvSpPr>
        <p:spPr bwMode="auto">
          <a:xfrm>
            <a:off x="1828800" y="4419600"/>
            <a:ext cx="533400" cy="1219200"/>
          </a:xfrm>
          <a:prstGeom prst="downArrow">
            <a:avLst>
              <a:gd name="adj1" fmla="val 50000"/>
              <a:gd name="adj2" fmla="val 5714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5" name="AutoShape 12"/>
          <p:cNvSpPr>
            <a:spLocks noChangeArrowheads="1"/>
          </p:cNvSpPr>
          <p:nvPr/>
        </p:nvSpPr>
        <p:spPr bwMode="auto">
          <a:xfrm>
            <a:off x="3733800" y="1905000"/>
            <a:ext cx="1143000" cy="76200"/>
          </a:xfrm>
          <a:prstGeom prst="rightArrow">
            <a:avLst>
              <a:gd name="adj1" fmla="val 50000"/>
              <a:gd name="adj2" fmla="val 3750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AutoShape 14"/>
          <p:cNvSpPr>
            <a:spLocks noChangeArrowheads="1"/>
          </p:cNvSpPr>
          <p:nvPr/>
        </p:nvSpPr>
        <p:spPr bwMode="auto">
          <a:xfrm>
            <a:off x="3581400" y="3505200"/>
            <a:ext cx="1524000" cy="76200"/>
          </a:xfrm>
          <a:prstGeom prst="rightArrow">
            <a:avLst>
              <a:gd name="adj1" fmla="val 50000"/>
              <a:gd name="adj2" fmla="val 5000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7178" name="Заголовок 1"/>
          <p:cNvSpPr>
            <a:spLocks/>
          </p:cNvSpPr>
          <p:nvPr/>
        </p:nvSpPr>
        <p:spPr bwMode="auto">
          <a:xfrm>
            <a:off x="1676400" y="228600"/>
            <a:ext cx="571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Verdana" pitchFamily="34" charset="0"/>
              </a:rPr>
              <a:t>ЭТАПЫ РЕАЛИЗАЦИИ ПРОЕКТА</a:t>
            </a:r>
          </a:p>
        </p:txBody>
      </p:sp>
      <p:sp>
        <p:nvSpPr>
          <p:cNvPr id="7179" name="Text Box 28"/>
          <p:cNvSpPr txBox="1">
            <a:spLocks noChangeArrowheads="1"/>
          </p:cNvSpPr>
          <p:nvPr/>
        </p:nvSpPr>
        <p:spPr bwMode="auto">
          <a:xfrm>
            <a:off x="533400" y="3048000"/>
            <a:ext cx="31242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Verdana" pitchFamily="34" charset="0"/>
              </a:rPr>
              <a:t>Строительство приюта</a:t>
            </a:r>
          </a:p>
          <a:p>
            <a:pPr algn="ctr">
              <a:spcBef>
                <a:spcPct val="50000"/>
              </a:spcBef>
            </a:pPr>
            <a:r>
              <a:rPr lang="ru-RU" dirty="0" smtClean="0">
                <a:latin typeface="Verdana" pitchFamily="34" charset="0"/>
              </a:rPr>
              <a:t>01.06.19 </a:t>
            </a:r>
            <a:r>
              <a:rPr lang="ru-RU" dirty="0">
                <a:latin typeface="Verdana" pitchFamily="34" charset="0"/>
              </a:rPr>
              <a:t>– </a:t>
            </a:r>
            <a:r>
              <a:rPr lang="ru-RU" dirty="0" smtClean="0">
                <a:latin typeface="Verdana" pitchFamily="34" charset="0"/>
              </a:rPr>
              <a:t>01.04.20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7180" name="Text Box 29"/>
          <p:cNvSpPr txBox="1">
            <a:spLocks noChangeArrowheads="1"/>
          </p:cNvSpPr>
          <p:nvPr/>
        </p:nvSpPr>
        <p:spPr bwMode="auto">
          <a:xfrm>
            <a:off x="5257800" y="3200401"/>
            <a:ext cx="35814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latin typeface="Verdana" pitchFamily="34" charset="0"/>
              </a:rPr>
              <a:t>Строительство и оснащение здания приюта, обустройство прилегающей территории, подбор специалистов и т.д.</a:t>
            </a:r>
            <a:endParaRPr lang="ru-RU" sz="2000" dirty="0">
              <a:latin typeface="Verdana" pitchFamily="34" charset="0"/>
            </a:endParaRPr>
          </a:p>
        </p:txBody>
      </p:sp>
      <p:sp>
        <p:nvSpPr>
          <p:cNvPr id="7181" name="AutoShape 30"/>
          <p:cNvSpPr>
            <a:spLocks noChangeArrowheads="1"/>
          </p:cNvSpPr>
          <p:nvPr/>
        </p:nvSpPr>
        <p:spPr bwMode="auto">
          <a:xfrm>
            <a:off x="3581400" y="5334000"/>
            <a:ext cx="1524000" cy="76200"/>
          </a:xfrm>
          <a:prstGeom prst="rightArrow">
            <a:avLst>
              <a:gd name="adj1" fmla="val 50000"/>
              <a:gd name="adj2" fmla="val 500000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7182" name="Text Box 31"/>
          <p:cNvSpPr txBox="1">
            <a:spLocks noChangeArrowheads="1"/>
          </p:cNvSpPr>
          <p:nvPr/>
        </p:nvSpPr>
        <p:spPr bwMode="auto">
          <a:xfrm>
            <a:off x="5257800" y="4768096"/>
            <a:ext cx="35814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>
                <a:latin typeface="Verdana" pitchFamily="34" charset="0"/>
              </a:rPr>
              <a:t>Отлов  и обследование  животных, поиск </a:t>
            </a:r>
            <a:r>
              <a:rPr lang="ru-RU" dirty="0">
                <a:latin typeface="Verdana" pitchFamily="34" charset="0"/>
              </a:rPr>
              <a:t>людей, которые возьмут питомцев из </a:t>
            </a:r>
            <a:r>
              <a:rPr lang="ru-RU" dirty="0" smtClean="0">
                <a:latin typeface="Verdana" pitchFamily="34" charset="0"/>
              </a:rPr>
              <a:t>приюта, создание собственного сайта и групп в </a:t>
            </a:r>
            <a:r>
              <a:rPr lang="ru-RU" dirty="0" err="1" smtClean="0">
                <a:latin typeface="Verdana" pitchFamily="34" charset="0"/>
              </a:rPr>
              <a:t>соцсетях</a:t>
            </a:r>
            <a:r>
              <a:rPr lang="ru-RU" dirty="0" smtClean="0">
                <a:latin typeface="Verdana" pitchFamily="34" charset="0"/>
              </a:rPr>
              <a:t>.</a:t>
            </a:r>
            <a:endParaRPr lang="ru-RU" sz="20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professional-powerpoint-templates-green-template-inside-professional-powerpoint-backgrounds-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9" name="Заголовок 1"/>
          <p:cNvSpPr>
            <a:spLocks/>
          </p:cNvSpPr>
          <p:nvPr/>
        </p:nvSpPr>
        <p:spPr bwMode="auto">
          <a:xfrm>
            <a:off x="3581400" y="9144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>
                <a:solidFill>
                  <a:srgbClr val="FF0000"/>
                </a:solidFill>
                <a:latin typeface="Verdana" pitchFamily="34" charset="0"/>
              </a:rPr>
              <a:t>БЮДЖЕТ</a:t>
            </a:r>
          </a:p>
        </p:txBody>
      </p:sp>
      <p:graphicFrame>
        <p:nvGraphicFramePr>
          <p:cNvPr id="112749" name="Group 109"/>
          <p:cNvGraphicFramePr>
            <a:graphicFrameLocks noGrp="1"/>
          </p:cNvGraphicFramePr>
          <p:nvPr/>
        </p:nvGraphicFramePr>
        <p:xfrm>
          <a:off x="228600" y="1981202"/>
          <a:ext cx="8686800" cy="3474719"/>
        </p:xfrm>
        <a:graphic>
          <a:graphicData uri="http://schemas.openxmlformats.org/drawingml/2006/table">
            <a:tbl>
              <a:tblPr/>
              <a:tblGrid>
                <a:gridCol w="4495800"/>
                <a:gridCol w="4191000"/>
              </a:tblGrid>
              <a:tr h="528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1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Благотворительные сборы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Выпуск плакатов, листовок по поиску хозяев для питомцев, коммунальные услуги и налоги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Аукцион рисунков животных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Вещи для животных, корма, миски, поводки 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13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Проведение платных занятий в клубе собаководства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Медикаменты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1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Зарплата специалистам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professional-powerpoint-templates-green-template-inside-professional-powerpoint-backgrounds-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ru-RU" sz="2200"/>
          </a:p>
          <a:p>
            <a:pPr marL="342900" indent="-342900"/>
            <a:endParaRPr lang="ru-RU" sz="2200"/>
          </a:p>
          <a:p>
            <a:pPr marL="342900" indent="-342900"/>
            <a:endParaRPr lang="ru-RU" sz="2000">
              <a:latin typeface="Verdana" pitchFamily="34" charset="0"/>
            </a:endParaRPr>
          </a:p>
        </p:txBody>
      </p:sp>
      <p:sp>
        <p:nvSpPr>
          <p:cNvPr id="11268" name="Заголовок 1"/>
          <p:cNvSpPr>
            <a:spLocks/>
          </p:cNvSpPr>
          <p:nvPr/>
        </p:nvSpPr>
        <p:spPr bwMode="auto">
          <a:xfrm>
            <a:off x="3276600" y="838200"/>
            <a:ext cx="2895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>
                <a:solidFill>
                  <a:srgbClr val="FF0000"/>
                </a:solidFill>
                <a:latin typeface="Verdana" pitchFamily="34" charset="0"/>
              </a:rPr>
              <a:t>РЕЗУЛЬТАТЫ  </a:t>
            </a: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381000" y="1676400"/>
            <a:ext cx="8153400" cy="389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1900" dirty="0" smtClean="0"/>
              <a:t>1.Появление в нашем городе приюта для животных.</a:t>
            </a:r>
          </a:p>
          <a:p>
            <a:pPr marL="342900" indent="-342900"/>
            <a:r>
              <a:rPr lang="ru-RU" sz="1900" dirty="0" smtClean="0"/>
              <a:t>2.Уменьшение </a:t>
            </a:r>
            <a:r>
              <a:rPr lang="ru-RU" sz="1900" dirty="0" smtClean="0"/>
              <a:t>количества бездомных животных.</a:t>
            </a:r>
          </a:p>
          <a:p>
            <a:pPr marL="342900" indent="-342900"/>
            <a:r>
              <a:rPr lang="ru-RU" sz="1900" dirty="0" smtClean="0"/>
              <a:t>3.На базе приюта работает контактный зоопарк, а также  </a:t>
            </a:r>
            <a:r>
              <a:rPr lang="ru-RU" sz="1900" dirty="0" smtClean="0"/>
              <a:t>проводятся конкурсы </a:t>
            </a:r>
            <a:r>
              <a:rPr lang="ru-RU" sz="1900" dirty="0" smtClean="0"/>
              <a:t>дрессированных кошек и собак, разнообразные выставки и семинары.</a:t>
            </a:r>
          </a:p>
          <a:p>
            <a:pPr marL="342900" indent="-342900"/>
            <a:r>
              <a:rPr lang="ru-RU" sz="1900" dirty="0" smtClean="0"/>
              <a:t>4. Для детей и молодежи можно проводить также открытые занятия по первой помощи животным.</a:t>
            </a:r>
          </a:p>
          <a:p>
            <a:pPr marL="342900" indent="-342900"/>
            <a:r>
              <a:rPr lang="ru-RU" sz="1900" dirty="0" smtClean="0"/>
              <a:t>5. В приюте могут работать волонтеры, проходить практику студенты ветеринарных техникумов.</a:t>
            </a:r>
          </a:p>
          <a:p>
            <a:pPr marL="342900" indent="-342900"/>
            <a:r>
              <a:rPr lang="ru-RU" sz="1900" dirty="0" smtClean="0"/>
              <a:t>6. В приюте могут находить своих  потерявшихся питомцев их хозяева.</a:t>
            </a:r>
          </a:p>
          <a:p>
            <a:pPr marL="342900" indent="-342900"/>
            <a:r>
              <a:rPr lang="ru-RU" sz="1900" dirty="0" smtClean="0"/>
              <a:t>7. </a:t>
            </a:r>
            <a:r>
              <a:rPr lang="ru-RU" sz="1900" b="1" dirty="0" smtClean="0">
                <a:solidFill>
                  <a:srgbClr val="FF0000"/>
                </a:solidFill>
              </a:rPr>
              <a:t>Благодаря активной работе специалистов в СМИ все животные могут со временем найти себе новых хозяев.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professional-powerpoint-templates-green-template-inside-professional-powerpoint-backgrounds-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524000" y="762000"/>
            <a:ext cx="6324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C00000"/>
                </a:solidFill>
                <a:latin typeface="Verdana" pitchFamily="34" charset="0"/>
              </a:rPr>
              <a:t>ПОМОЖЕМ </a:t>
            </a:r>
            <a:endParaRPr lang="ru-RU" sz="32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Verdana" pitchFamily="34" charset="0"/>
              </a:rPr>
              <a:t>ЖИВОТНЫМ </a:t>
            </a:r>
            <a:r>
              <a:rPr lang="ru-RU" sz="3200" b="1" dirty="0">
                <a:solidFill>
                  <a:srgbClr val="C00000"/>
                </a:solidFill>
                <a:latin typeface="Verdana" pitchFamily="34" charset="0"/>
              </a:rPr>
              <a:t>ВМЕСТЕ!</a:t>
            </a:r>
          </a:p>
        </p:txBody>
      </p:sp>
      <p:pic>
        <p:nvPicPr>
          <p:cNvPr id="13316" name="Picture 14" descr="x_73bf7cb8"/>
          <p:cNvPicPr>
            <a:picLocks noChangeAspect="1" noChangeArrowheads="1"/>
          </p:cNvPicPr>
          <p:nvPr/>
        </p:nvPicPr>
        <p:blipFill>
          <a:blip r:embed="rId3" cstate="print"/>
          <a:srcRect l="4565" t="4839" r="4032" b="20968"/>
          <a:stretch>
            <a:fillRect/>
          </a:stretch>
        </p:blipFill>
        <p:spPr bwMode="auto">
          <a:xfrm>
            <a:off x="1981200" y="2362200"/>
            <a:ext cx="5181600" cy="3505200"/>
          </a:xfrm>
          <a:prstGeom prst="rect">
            <a:avLst/>
          </a:prstGeom>
          <a:noFill/>
          <a:ln w="57150">
            <a:solidFill>
              <a:srgbClr val="0066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5701</TotalTime>
  <Words>398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Оформление по умолчанию</vt:lpstr>
      <vt:lpstr>Проект  «ПРИЮТ ДЛЯ ЖИВОТНЫХ»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user36</cp:lastModifiedBy>
  <cp:revision>195</cp:revision>
  <cp:lastPrinted>1601-01-01T00:00:00Z</cp:lastPrinted>
  <dcterms:created xsi:type="dcterms:W3CDTF">1601-01-01T00:00:00Z</dcterms:created>
  <dcterms:modified xsi:type="dcterms:W3CDTF">2018-12-11T16:25:03Z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