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6" r:id="rId5"/>
    <p:sldId id="299" r:id="rId6"/>
    <p:sldId id="494" r:id="rId7"/>
    <p:sldId id="297" r:id="rId8"/>
    <p:sldId id="298" r:id="rId9"/>
    <p:sldId id="491" r:id="rId10"/>
    <p:sldId id="492" r:id="rId11"/>
    <p:sldId id="493" r:id="rId12"/>
    <p:sldId id="300" r:id="rId13"/>
    <p:sldId id="304" r:id="rId14"/>
    <p:sldId id="305" r:id="rId15"/>
    <p:sldId id="306" r:id="rId16"/>
    <p:sldId id="307" r:id="rId17"/>
    <p:sldId id="308" r:id="rId18"/>
    <p:sldId id="311" r:id="rId19"/>
    <p:sldId id="310" r:id="rId20"/>
    <p:sldId id="312" r:id="rId21"/>
    <p:sldId id="313" r:id="rId22"/>
    <p:sldId id="314" r:id="rId23"/>
    <p:sldId id="315" r:id="rId24"/>
    <p:sldId id="316" r:id="rId25"/>
    <p:sldId id="486" r:id="rId26"/>
    <p:sldId id="477" r:id="rId27"/>
    <p:sldId id="490" r:id="rId28"/>
    <p:sldId id="495" r:id="rId29"/>
    <p:sldId id="319" r:id="rId30"/>
    <p:sldId id="320" r:id="rId31"/>
    <p:sldId id="321" r:id="rId32"/>
    <p:sldId id="478" r:id="rId33"/>
    <p:sldId id="322" r:id="rId34"/>
    <p:sldId id="324" r:id="rId35"/>
    <p:sldId id="487" r:id="rId36"/>
    <p:sldId id="488" r:id="rId37"/>
    <p:sldId id="489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>
        <p:scale>
          <a:sx n="81" d="100"/>
          <a:sy n="81" d="100"/>
        </p:scale>
        <p:origin x="-100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8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7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7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8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9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1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7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8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8F14C-9CC8-4731-B882-EA0D0D311393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0C8B0-E6FE-42CC-9F40-137CB41B7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0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299547/" TargetMode="External"/><Relationship Id="rId2" Type="http://schemas.openxmlformats.org/officeDocument/2006/relationships/hyperlink" Target="http://www.consultant.ru/document/cons_doc_LAW_351246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317673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xmlns="" id="{AD9C1B64-DE18-4C09-A7D5-10166EB810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4000" b="1" dirty="0" smtClean="0"/>
              <a:t>Выявление, предотвращение </a:t>
            </a:r>
            <a:r>
              <a:rPr lang="ru-RU" altLang="ru-RU" sz="4000" b="1" dirty="0"/>
              <a:t>и урегулирование конфликта интересов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xmlns="" id="{72A98BF3-64CC-452C-82CE-E004E1DBE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15250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Особенности определения: возможная выгода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0D87F686-F4D5-4B92-B9C3-274523F084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68415"/>
            <a:ext cx="8686800" cy="5589587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800" i="1" dirty="0"/>
              <a:t>Какая выгода может побудить работника недолжным образом исполнять свои обязанности?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en-US" sz="1800" dirty="0"/>
              <a:t>Согласно закону личная заинтересованность может заключаться в возможности получения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altLang="en-US" sz="1800" dirty="0"/>
              <a:t>денег,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altLang="en-US" sz="1800" dirty="0"/>
              <a:t>иного имущества,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altLang="en-US" sz="1800" dirty="0"/>
              <a:t>имущественных прав (</a:t>
            </a:r>
            <a:r>
              <a:rPr lang="ru-RU" altLang="en-US" sz="1800" i="1" dirty="0"/>
              <a:t>например, право требования кредитора, права на результаты интеллектуальной деятельности</a:t>
            </a:r>
            <a:r>
              <a:rPr lang="ru-RU" altLang="en-US" sz="1800" dirty="0"/>
              <a:t>),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altLang="en-US" sz="1800" dirty="0"/>
              <a:t>услуг имущественного характера и результатов выполненных работ (</a:t>
            </a:r>
            <a:r>
              <a:rPr lang="ru-RU" altLang="en-US" sz="1800" i="1" dirty="0"/>
              <a:t>например, предоставление кредита с заниженной процентной ставкой, бесплатные туристические путевки, ремонт квартиры, строительство </a:t>
            </a:r>
            <a:r>
              <a:rPr lang="ru-RU" altLang="en-US" sz="1800" i="1" dirty="0" smtClean="0"/>
              <a:t>дома/дачи</a:t>
            </a:r>
            <a:r>
              <a:rPr lang="ru-RU" altLang="en-US" sz="1800" i="1" dirty="0"/>
              <a:t>, предоставление в пользование автомобиля</a:t>
            </a:r>
            <a:r>
              <a:rPr lang="ru-RU" altLang="en-US" sz="1800" dirty="0"/>
              <a:t>),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altLang="en-US" sz="1800" dirty="0"/>
              <a:t>каких-либо выгод (преимуществ) (</a:t>
            </a:r>
            <a:r>
              <a:rPr lang="ru-RU" altLang="en-US" sz="1800" i="1" dirty="0"/>
              <a:t>например, избежание дисциплинарного взыскания, возможность скрыть свою </a:t>
            </a:r>
            <a:r>
              <a:rPr lang="ru-RU" altLang="en-US" sz="1800" i="1" dirty="0" smtClean="0"/>
              <a:t>некомпетентность, попустительство/покровительство по службе</a:t>
            </a:r>
            <a:r>
              <a:rPr lang="ru-RU" altLang="en-US" sz="1800" dirty="0" smtClean="0"/>
              <a:t>).</a:t>
            </a:r>
            <a:endParaRPr lang="ru-RU" altLang="en-US" sz="1800" dirty="0"/>
          </a:p>
        </p:txBody>
      </p:sp>
      <p:sp>
        <p:nvSpPr>
          <p:cNvPr id="54276" name="Line 4">
            <a:extLst>
              <a:ext uri="{FF2B5EF4-FFF2-40B4-BE49-F238E27FC236}">
                <a16:creationId xmlns:a16="http://schemas.microsoft.com/office/drawing/2014/main" xmlns="" id="{74E15931-DDD4-49FC-8540-6389177A5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xmlns="" id="{9671B285-AD57-4558-AB15-518A1AD72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19077"/>
            <a:ext cx="7715250" cy="633413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Особенности определения: круг связанных лиц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72FA53E3-DA22-4123-88F8-57D164F73B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3"/>
            <a:ext cx="8435975" cy="5256212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800" i="1" dirty="0"/>
              <a:t>В чьих интересах может действовать работник?</a:t>
            </a:r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ru-RU" altLang="en-US" sz="1800" dirty="0"/>
              <a:t>К конфликту интересов может приводить возможность получения выгоды:</a:t>
            </a:r>
          </a:p>
          <a:p>
            <a:pPr>
              <a:spcAft>
                <a:spcPts val="600"/>
              </a:spcAft>
              <a:defRPr/>
            </a:pPr>
            <a:r>
              <a:rPr lang="ru-RU" altLang="en-US" sz="1800" dirty="0"/>
              <a:t>самим работником;</a:t>
            </a:r>
          </a:p>
          <a:p>
            <a:pPr>
              <a:spcAft>
                <a:spcPts val="600"/>
              </a:spcAft>
              <a:defRPr/>
            </a:pPr>
            <a:r>
              <a:rPr lang="ru-RU" altLang="en-US" sz="1800" dirty="0"/>
              <a:t>близкими родственниками (свойственниками) работника: родителями, супругами, детьми, братьями, сестрами работника, а также братьями, сестрами, родителями, детьми супругов и супругами детей;</a:t>
            </a:r>
          </a:p>
          <a:p>
            <a:pPr>
              <a:spcAft>
                <a:spcPts val="600"/>
              </a:spcAft>
              <a:defRPr/>
            </a:pPr>
            <a:r>
              <a:rPr lang="ru-RU" altLang="en-US" sz="1800" dirty="0"/>
              <a:t>гражданами или организациями, с которыми работник и (или) его близкие родственники (свойственники) связаны имущественными, корпоративными или иными близкими отношениями.</a:t>
            </a:r>
          </a:p>
          <a:p>
            <a:pPr marL="0" indent="0">
              <a:spcAft>
                <a:spcPts val="600"/>
              </a:spcAft>
              <a:buNone/>
              <a:defRPr/>
            </a:pPr>
            <a:endParaRPr lang="ru-RU" altLang="en-US" sz="1800" i="1" dirty="0"/>
          </a:p>
        </p:txBody>
      </p:sp>
      <p:sp>
        <p:nvSpPr>
          <p:cNvPr id="55300" name="Line 4">
            <a:extLst>
              <a:ext uri="{FF2B5EF4-FFF2-40B4-BE49-F238E27FC236}">
                <a16:creationId xmlns:a16="http://schemas.microsoft.com/office/drawing/2014/main" xmlns="" id="{76D3C096-CCAD-4043-AED2-DC4F3A8B2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B217FCFA-AAC9-4D1E-AC38-49FA13DF5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2" y="274638"/>
            <a:ext cx="7859713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Круг связанных лиц: имущественные отношения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8AB3350A-6B00-4B83-AC9C-FA4F30E5EB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3"/>
            <a:ext cx="8507413" cy="446405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800" b="1" u="sng" dirty="0"/>
              <a:t>Имущественные отношения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sz="1800" dirty="0"/>
              <a:t>Определение имущественных отношений законом не установлено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     Имущественные отношения</a:t>
            </a:r>
            <a:r>
              <a:rPr lang="ru-RU" sz="1800" i="1" dirty="0" smtClean="0"/>
              <a:t> в гражданском праве понимаются как</a:t>
            </a:r>
            <a:r>
              <a:rPr lang="ru-RU" sz="1800" dirty="0" smtClean="0"/>
              <a:t> общественные отношения, связанные с гражданским оборотом имущества, т.е. материальных предметов, имеющих стоимость. Возможны ситуации, когда гражданским правом регулируются и безвозмездные отношения (например, дарение).Имущественные отношения возникают и по поводу результатов работ и оказания услуг, не обязательно воплощающихся в вещественном результате (например, перевозка, хранение, услуги культурно-зрелищного характера), поскольку они также имеют товарную форму</a:t>
            </a:r>
            <a:endParaRPr lang="ru-RU" sz="1800" dirty="0"/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ru-RU" altLang="ru-RU" sz="1800" dirty="0"/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800" b="1" dirty="0"/>
              <a:t>Примеры: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 Получение оплаты по трудовому или гражданско-правовому договору.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 Совместное владение имуществом.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 Пользование имуществом по договору аренды.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 Получение кредита.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 Доверительное управление имуществом.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 Оспаривание права собственности на имущество.</a:t>
            </a:r>
            <a:endParaRPr lang="ru-RU" sz="1800" dirty="0"/>
          </a:p>
        </p:txBody>
      </p:sp>
      <p:sp>
        <p:nvSpPr>
          <p:cNvPr id="56324" name="Line 4">
            <a:extLst>
              <a:ext uri="{FF2B5EF4-FFF2-40B4-BE49-F238E27FC236}">
                <a16:creationId xmlns:a16="http://schemas.microsoft.com/office/drawing/2014/main" xmlns="" id="{C6472035-AF1B-4D55-B71B-23589CABC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>
            <a:extLst>
              <a:ext uri="{FF2B5EF4-FFF2-40B4-BE49-F238E27FC236}">
                <a16:creationId xmlns:a16="http://schemas.microsoft.com/office/drawing/2014/main" xmlns="" id="{B781C49D-9FAE-44D0-A444-CC74D53217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2" y="274638"/>
            <a:ext cx="7859713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Круг связанных лиц: корпоративные отношения</a:t>
            </a:r>
          </a:p>
        </p:txBody>
      </p:sp>
      <p:sp>
        <p:nvSpPr>
          <p:cNvPr id="57346" name="Rectangle 3">
            <a:extLst>
              <a:ext uri="{FF2B5EF4-FFF2-40B4-BE49-F238E27FC236}">
                <a16:creationId xmlns:a16="http://schemas.microsoft.com/office/drawing/2014/main" xmlns="" id="{E7C48D30-B809-4F0A-93B1-D6C0B97556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5"/>
            <a:ext cx="8507413" cy="4968875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en-US" sz="1600" dirty="0"/>
              <a:t>Определение корпоративных отношений установлено Гражданским кодексом РФ.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Статья 2 ГК РФ: корпоративные отношения - </a:t>
            </a:r>
            <a:r>
              <a:rPr lang="ru-RU" altLang="ru-RU" sz="1600" dirty="0" err="1"/>
              <a:t>отношения</a:t>
            </a:r>
            <a:r>
              <a:rPr lang="ru-RU" altLang="ru-RU" sz="1600" dirty="0"/>
              <a:t>, связанные с участием в корпоративных организациях или с управлением ими.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Статья 65.1 ГК РФ: корпоративные юридические лица - юридические лица, учредители (участники) которых обладают правом участия (членства) в них и формируют их высший орган.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Примеры: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 Акционер – Акционерное общество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 Генеральный директор ООО - ООО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600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Обратите внимание! Отношения подчиненности внутри организации </a:t>
            </a:r>
            <a:r>
              <a:rPr lang="ru-RU" altLang="ru-RU" sz="1600" u="sng" dirty="0"/>
              <a:t>НЕ ЯВЛЯЮТСЯ </a:t>
            </a:r>
            <a:r>
              <a:rPr lang="ru-RU" altLang="ru-RU" sz="1600" dirty="0"/>
              <a:t>корпоративными отношениями. То есть если, например, работник подведомственной организации работает по совместительству на рядовой должности в другой организации, то это не корпоративные отношения. В то же время эти отношения можно охарактеризовать как имущественные.</a:t>
            </a:r>
          </a:p>
        </p:txBody>
      </p:sp>
      <p:sp>
        <p:nvSpPr>
          <p:cNvPr id="57347" name="Line 4">
            <a:extLst>
              <a:ext uri="{FF2B5EF4-FFF2-40B4-BE49-F238E27FC236}">
                <a16:creationId xmlns:a16="http://schemas.microsoft.com/office/drawing/2014/main" xmlns="" id="{DC752854-AB7B-4694-B2B9-199A0C97C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>
            <a:extLst>
              <a:ext uri="{FF2B5EF4-FFF2-40B4-BE49-F238E27FC236}">
                <a16:creationId xmlns:a16="http://schemas.microsoft.com/office/drawing/2014/main" xmlns="" id="{7C6EECA3-AFC5-48D6-AE10-EC04F335D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2" y="274638"/>
            <a:ext cx="7859713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Круг связанных лиц: иные близкие отношения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EAE4EE15-307A-43EF-A087-772D3F2D52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3"/>
            <a:ext cx="8507413" cy="4464050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sz="1800" dirty="0"/>
              <a:t>Определение иных близких отношений законом не установлено.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ru-RU" altLang="ru-RU" sz="1800" dirty="0"/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800" dirty="0"/>
              <a:t>Возможные примеры: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отношения родства и свойства помимо тех, которые прямо названы в законе;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 smtClean="0"/>
              <a:t>Фактические, а не зарегистрированные </a:t>
            </a:r>
            <a:r>
              <a:rPr lang="ru-RU" altLang="ru-RU" sz="1800" dirty="0"/>
              <a:t>брачные отношения;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дружеские отношения;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отношения с отчимом/мачехой, пасынком/падчерицей;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отношения с бывшими супругами.</a:t>
            </a:r>
          </a:p>
        </p:txBody>
      </p:sp>
      <p:sp>
        <p:nvSpPr>
          <p:cNvPr id="58371" name="Line 4">
            <a:extLst>
              <a:ext uri="{FF2B5EF4-FFF2-40B4-BE49-F238E27FC236}">
                <a16:creationId xmlns:a16="http://schemas.microsoft.com/office/drawing/2014/main" xmlns="" id="{A22F9F2F-D9D9-4DD5-BEE6-BF995EE83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xmlns="" id="{2FD1B4B8-8B79-48A1-9147-4FC853546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63341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2400" b="1"/>
              <a:t>Особенности определения: прямая и косвенная заинтересованность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xmlns="" id="{D9FB6A67-6FE8-40E8-9C96-5AC61B32A1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5"/>
            <a:ext cx="8435975" cy="1296987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u="sng">
                <a:ea typeface="Fira Sans Medium"/>
                <a:cs typeface="Fira Sans Medium"/>
              </a:rPr>
              <a:t>Конфликт интересов, связанный с прямой личной</a:t>
            </a:r>
            <a:r>
              <a:rPr lang="en-US" altLang="ru-RU" sz="1800" u="sng">
                <a:ea typeface="Fira Sans Medium"/>
                <a:cs typeface="Fira Sans Medium"/>
              </a:rPr>
              <a:t> </a:t>
            </a:r>
            <a:r>
              <a:rPr lang="ru-RU" altLang="ru-RU" sz="1800" u="sng">
                <a:ea typeface="Fira Sans Medium"/>
                <a:cs typeface="Fira Sans Medium"/>
              </a:rPr>
              <a:t>заинтересованностью</a:t>
            </a:r>
            <a:r>
              <a:rPr lang="ru-RU" altLang="ru-RU" sz="1800">
                <a:ea typeface="Fira Sans Medium"/>
                <a:cs typeface="Fira Sans Medium"/>
              </a:rPr>
              <a:t> 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>
                <a:ea typeface="LeksaPro"/>
                <a:cs typeface="LeksaPro"/>
              </a:rPr>
              <a:t>Работник обладает полномочиями по совершению действия, непосредственно в отношении себя и (или) связанных с ним лиц.</a:t>
            </a:r>
          </a:p>
        </p:txBody>
      </p:sp>
      <p:sp>
        <p:nvSpPr>
          <p:cNvPr id="59396" name="Line 4">
            <a:extLst>
              <a:ext uri="{FF2B5EF4-FFF2-40B4-BE49-F238E27FC236}">
                <a16:creationId xmlns:a16="http://schemas.microsoft.com/office/drawing/2014/main" xmlns="" id="{46D7B50C-5F71-4779-9E95-015C928DA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7" name="TextBox 10">
            <a:extLst>
              <a:ext uri="{FF2B5EF4-FFF2-40B4-BE49-F238E27FC236}">
                <a16:creationId xmlns:a16="http://schemas.microsoft.com/office/drawing/2014/main" xmlns="" id="{E1062713-81B6-4A52-9316-6FC529343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90" y="3716338"/>
            <a:ext cx="2568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ea typeface="LeksaPro"/>
                <a:cs typeface="LeksaPro"/>
              </a:rPr>
              <a:t>Работник участвует </a:t>
            </a:r>
            <a:r>
              <a:rPr lang="en-US" altLang="ru-RU" sz="1800">
                <a:ea typeface="LeksaPro"/>
                <a:cs typeface="LeksaPro"/>
              </a:rPr>
              <a:t/>
            </a:r>
            <a:br>
              <a:rPr lang="en-US" altLang="ru-RU" sz="1800">
                <a:ea typeface="LeksaPro"/>
                <a:cs typeface="LeksaPro"/>
              </a:rPr>
            </a:br>
            <a:r>
              <a:rPr lang="ru-RU" altLang="ru-RU" sz="1800">
                <a:ea typeface="LeksaPro"/>
                <a:cs typeface="LeksaPro"/>
              </a:rPr>
              <a:t>в принятии решения</a:t>
            </a:r>
          </a:p>
        </p:txBody>
      </p:sp>
      <p:sp>
        <p:nvSpPr>
          <p:cNvPr id="59398" name="TextBox 13">
            <a:extLst>
              <a:ext uri="{FF2B5EF4-FFF2-40B4-BE49-F238E27FC236}">
                <a16:creationId xmlns:a16="http://schemas.microsoft.com/office/drawing/2014/main" xmlns="" id="{EDE900D9-A30C-43B4-97CA-1440BAF14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2743202"/>
            <a:ext cx="2946400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5100" indent="-1651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о приеме на работу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о повышении заработной платы или выплате премии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о назначении на более высокую должность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о заключении договора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о проведении проверки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о применении взыскания</a:t>
            </a:r>
          </a:p>
        </p:txBody>
      </p:sp>
      <p:sp>
        <p:nvSpPr>
          <p:cNvPr id="59399" name="TextBox 15">
            <a:extLst>
              <a:ext uri="{FF2B5EF4-FFF2-40B4-BE49-F238E27FC236}">
                <a16:creationId xmlns:a16="http://schemas.microsoft.com/office/drawing/2014/main" xmlns="" id="{F60BDA78-EC88-4E63-A2C0-A89F333CE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7" y="3676650"/>
            <a:ext cx="2582863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5100" indent="-1651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800">
                <a:ea typeface="LeksaPro"/>
                <a:cs typeface="LeksaPro"/>
              </a:rPr>
              <a:t>родственника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800">
                <a:ea typeface="LeksaPro"/>
                <a:cs typeface="LeksaPro"/>
              </a:rPr>
              <a:t>иного связанного </a:t>
            </a:r>
            <a:r>
              <a:rPr lang="en-US" altLang="ru-RU" sz="1800">
                <a:ea typeface="LeksaPro"/>
                <a:cs typeface="LeksaPro"/>
              </a:rPr>
              <a:t/>
            </a:r>
            <a:br>
              <a:rPr lang="en-US" altLang="ru-RU" sz="1800">
                <a:ea typeface="LeksaPro"/>
                <a:cs typeface="LeksaPro"/>
              </a:rPr>
            </a:br>
            <a:r>
              <a:rPr lang="ru-RU" altLang="ru-RU" sz="1800">
                <a:ea typeface="LeksaPro"/>
                <a:cs typeface="LeksaPro"/>
              </a:rPr>
              <a:t>с работником лица</a:t>
            </a:r>
          </a:p>
        </p:txBody>
      </p:sp>
      <p:sp>
        <p:nvSpPr>
          <p:cNvPr id="59400" name="TextBox 16">
            <a:extLst>
              <a:ext uri="{FF2B5EF4-FFF2-40B4-BE49-F238E27FC236}">
                <a16:creationId xmlns:a16="http://schemas.microsoft.com/office/drawing/2014/main" xmlns="" id="{41F3E871-DE49-4707-A827-DD765AB92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463" y="3068638"/>
            <a:ext cx="2316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ea typeface="LeksaPro"/>
                <a:cs typeface="LeksaPro"/>
              </a:rPr>
              <a:t> </a:t>
            </a:r>
            <a:r>
              <a:rPr lang="ru-RU" altLang="ru-RU" sz="1800" b="1">
                <a:ea typeface="LeksaPro"/>
                <a:cs typeface="LeksaPro"/>
              </a:rPr>
              <a:t>в отношении</a:t>
            </a:r>
            <a:r>
              <a:rPr lang="en-US" altLang="ru-RU" sz="1800" b="1">
                <a:ea typeface="LeksaPro"/>
                <a:cs typeface="LeksaPro"/>
              </a:rPr>
              <a:t>:</a:t>
            </a:r>
            <a:endParaRPr lang="ru-RU" altLang="ru-RU" sz="1800" b="1">
              <a:ea typeface="LeksaPro"/>
              <a:cs typeface="LeksaPro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83A0BD5E-BA22-4C0A-9F42-E367849032A8}"/>
              </a:ext>
            </a:extLst>
          </p:cNvPr>
          <p:cNvCxnSpPr/>
          <p:nvPr/>
        </p:nvCxnSpPr>
        <p:spPr>
          <a:xfrm>
            <a:off x="2884490" y="3068640"/>
            <a:ext cx="28575" cy="231933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04B68AD3-361C-4503-A088-A121EBA37944}"/>
              </a:ext>
            </a:extLst>
          </p:cNvPr>
          <p:cNvCxnSpPr/>
          <p:nvPr/>
        </p:nvCxnSpPr>
        <p:spPr>
          <a:xfrm>
            <a:off x="5897565" y="3068640"/>
            <a:ext cx="28575" cy="231933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6" name="Rectangle 2">
            <a:extLst>
              <a:ext uri="{FF2B5EF4-FFF2-40B4-BE49-F238E27FC236}">
                <a16:creationId xmlns:a16="http://schemas.microsoft.com/office/drawing/2014/main" xmlns="" id="{29B41014-14DD-47D0-83E0-AFF1DCE63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63341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2400" b="1"/>
              <a:t>Особенности определения: прямая и косвенная заинтересованность</a:t>
            </a:r>
          </a:p>
        </p:txBody>
      </p:sp>
      <p:sp>
        <p:nvSpPr>
          <p:cNvPr id="60418" name="Rectangle 3">
            <a:extLst>
              <a:ext uri="{FF2B5EF4-FFF2-40B4-BE49-F238E27FC236}">
                <a16:creationId xmlns:a16="http://schemas.microsoft.com/office/drawing/2014/main" xmlns="" id="{0F3572F4-82DB-4C40-8281-B308C4113B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5"/>
            <a:ext cx="8435975" cy="1800225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u="sng">
                <a:ea typeface="Fira Sans Medium"/>
                <a:cs typeface="Fira Sans Medium"/>
              </a:rPr>
              <a:t>Конфликт интересов, связанный с косвенной личной заинтересованностью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ru-RU" altLang="ru-RU" sz="1600">
                <a:ea typeface="LeksaPro"/>
                <a:cs typeface="LeksaPro"/>
              </a:rPr>
              <a:t>Работник обладает полномочиями по совершению действия в отношении физического или юридического лица.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ru-RU" altLang="ru-RU" sz="1600">
                <a:ea typeface="LeksaPro"/>
                <a:cs typeface="LeksaPro"/>
              </a:rPr>
              <a:t>Данное физическое или юридическое лицо рассматривает возможность предоставления, предоставляет или предоставило какую-либо выгоду работнику или связанным с ним лицам.</a:t>
            </a:r>
            <a:endParaRPr lang="ru-RU" altLang="ru-RU" sz="1600">
              <a:ea typeface="Fira Sans Medium"/>
              <a:cs typeface="Fira Sans Medium"/>
            </a:endParaRPr>
          </a:p>
        </p:txBody>
      </p:sp>
      <p:sp>
        <p:nvSpPr>
          <p:cNvPr id="60419" name="Line 4">
            <a:extLst>
              <a:ext uri="{FF2B5EF4-FFF2-40B4-BE49-F238E27FC236}">
                <a16:creationId xmlns:a16="http://schemas.microsoft.com/office/drawing/2014/main" xmlns="" id="{30455257-E770-4E6A-9F0A-0B599366DB3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TextBox 20">
            <a:extLst>
              <a:ext uri="{FF2B5EF4-FFF2-40B4-BE49-F238E27FC236}">
                <a16:creationId xmlns:a16="http://schemas.microsoft.com/office/drawing/2014/main" xmlns="" id="{2E882FD4-71A0-4C62-8A45-402173514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2" y="3716338"/>
            <a:ext cx="2506663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ea typeface="LeksaPro"/>
                <a:cs typeface="LeksaPro"/>
              </a:rPr>
              <a:t>Работник участвует в принятии решения, влияющего на получение выгоды организацией</a:t>
            </a:r>
          </a:p>
        </p:txBody>
      </p:sp>
      <p:sp>
        <p:nvSpPr>
          <p:cNvPr id="60421" name="TextBox 22">
            <a:extLst>
              <a:ext uri="{FF2B5EF4-FFF2-40B4-BE49-F238E27FC236}">
                <a16:creationId xmlns:a16="http://schemas.microsoft.com/office/drawing/2014/main" xmlns="" id="{DF1FFA21-F407-43E2-86EA-ECFA031FA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765" y="4102102"/>
            <a:ext cx="2192337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5100" indent="-1651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800">
                <a:ea typeface="LeksaPro"/>
                <a:cs typeface="LeksaPro"/>
              </a:rPr>
              <a:t>он сам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800">
                <a:ea typeface="LeksaPro"/>
                <a:cs typeface="LeksaPro"/>
              </a:rPr>
              <a:t>его родственник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800">
                <a:ea typeface="LeksaPro"/>
                <a:cs typeface="LeksaPro"/>
              </a:rPr>
              <a:t>иное связанное </a:t>
            </a:r>
            <a:r>
              <a:rPr lang="en-US" altLang="ru-RU" sz="1800">
                <a:ea typeface="LeksaPro"/>
                <a:cs typeface="LeksaPro"/>
              </a:rPr>
              <a:t/>
            </a:r>
            <a:br>
              <a:rPr lang="en-US" altLang="ru-RU" sz="1800">
                <a:ea typeface="LeksaPro"/>
                <a:cs typeface="LeksaPro"/>
              </a:rPr>
            </a:br>
            <a:r>
              <a:rPr lang="ru-RU" altLang="ru-RU" sz="1800">
                <a:ea typeface="LeksaPro"/>
                <a:cs typeface="LeksaPro"/>
              </a:rPr>
              <a:t>с ним лицо</a:t>
            </a:r>
          </a:p>
        </p:txBody>
      </p:sp>
      <p:sp>
        <p:nvSpPr>
          <p:cNvPr id="60422" name="TextBox 24">
            <a:extLst>
              <a:ext uri="{FF2B5EF4-FFF2-40B4-BE49-F238E27FC236}">
                <a16:creationId xmlns:a16="http://schemas.microsoft.com/office/drawing/2014/main" xmlns="" id="{9A31D7E0-43E8-431C-9C21-49067E3BC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3284538"/>
            <a:ext cx="30988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5100" indent="-1651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получал или получает вознаграждение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получал подарки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владеет приносящими доход ценными бумагами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является учредителем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1600">
                <a:ea typeface="LeksaPro"/>
                <a:cs typeface="LeksaPro"/>
              </a:rPr>
              <a:t>проходил или проходит обучение</a:t>
            </a:r>
          </a:p>
        </p:txBody>
      </p:sp>
      <p:sp>
        <p:nvSpPr>
          <p:cNvPr id="60423" name="TextBox 25">
            <a:extLst>
              <a:ext uri="{FF2B5EF4-FFF2-40B4-BE49-F238E27FC236}">
                <a16:creationId xmlns:a16="http://schemas.microsoft.com/office/drawing/2014/main" xmlns="" id="{D406EB93-D160-4CF8-B7B3-6F3C4865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2" y="3716338"/>
            <a:ext cx="2316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ea typeface="LeksaPro"/>
                <a:cs typeface="LeksaPro"/>
              </a:rPr>
              <a:t> </a:t>
            </a:r>
            <a:r>
              <a:rPr lang="ru-RU" altLang="ru-RU" sz="1800" b="1">
                <a:ea typeface="LeksaPro"/>
                <a:cs typeface="LeksaPro"/>
              </a:rPr>
              <a:t>в которой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CFB8728-ED6B-4417-8096-C3E6B3939F3C}"/>
              </a:ext>
            </a:extLst>
          </p:cNvPr>
          <p:cNvCxnSpPr/>
          <p:nvPr/>
        </p:nvCxnSpPr>
        <p:spPr>
          <a:xfrm>
            <a:off x="3059113" y="3716340"/>
            <a:ext cx="0" cy="201612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CB494199-5208-4A33-AD85-84205EC6EB9F}"/>
              </a:ext>
            </a:extLst>
          </p:cNvPr>
          <p:cNvCxnSpPr/>
          <p:nvPr/>
        </p:nvCxnSpPr>
        <p:spPr>
          <a:xfrm>
            <a:off x="5372100" y="3716340"/>
            <a:ext cx="0" cy="201612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xmlns="" id="{F59A24D3-39EE-42D6-A065-6FC427E31EE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9898" y="268959"/>
            <a:ext cx="7210425" cy="633412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altLang="ru-RU" sz="2400" b="1" dirty="0"/>
              <a:t>Типовые сферы возникновения конфликта интересов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xmlns="" id="{A55CAFB8-8402-40F0-8A21-5AB63DD0DCA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49898" y="1268413"/>
            <a:ext cx="8435975" cy="5400675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На практике в каждой организации может возникнуть множество различных ситуаций конфликта интересов. Большое значение здесь имеет специфика деятельности той или иной организации, выполняемые ею функции.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Тем не менее можно выделить типовые, часто встречающиеся сферы возникновения конфликта интересов: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dirty="0"/>
              <a:t> принятие кадровых решений;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dirty="0"/>
              <a:t> осуществление закупок;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dirty="0"/>
              <a:t> управление имуществом;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dirty="0"/>
              <a:t> контрольно-оценочная деятельность;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dirty="0"/>
              <a:t> контрольно-надзорная деятельность;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dirty="0"/>
              <a:t>использование информации ограниченного </a:t>
            </a:r>
            <a:r>
              <a:rPr lang="ru-RU" altLang="ru-RU" sz="1800" dirty="0" smtClean="0"/>
              <a:t>доступа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dirty="0" smtClean="0"/>
              <a:t>- при получении подарка.</a:t>
            </a:r>
            <a:endParaRPr lang="ru-RU" altLang="ru-RU" sz="1800" dirty="0"/>
          </a:p>
        </p:txBody>
      </p:sp>
      <p:sp>
        <p:nvSpPr>
          <p:cNvPr id="61444" name="Line 4">
            <a:extLst>
              <a:ext uri="{FF2B5EF4-FFF2-40B4-BE49-F238E27FC236}">
                <a16:creationId xmlns:a16="http://schemas.microsoft.com/office/drawing/2014/main" xmlns="" id="{8F09B00B-100E-409A-B921-EF092AB28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xmlns="" id="{76DDC80D-3571-45AC-BA78-32590F5E331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354888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Конфликт интересов при управлении кадрами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xmlns="" id="{EE074617-0D79-4361-902F-46A1980E22A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04781" y="1268413"/>
            <a:ext cx="8435975" cy="540067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800" dirty="0"/>
              <a:t>Конфликт интересов возникает, если работник обладает полномочиями по подготовке или принятию решений в отношении кого-либо из рассмотренного ранее широкого круга связанных с ним лиц.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800" dirty="0"/>
              <a:t>НАПРИМЕР: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Работник участвует в принятии решения о приеме на работу в организацию своего родственника или друга, или, например, сына руководителя образовательного учреждения, в котором обучаются дети </a:t>
            </a:r>
            <a:r>
              <a:rPr lang="ru-RU" altLang="ru-RU" sz="1800" dirty="0" smtClean="0"/>
              <a:t>работника либо </a:t>
            </a:r>
            <a:r>
              <a:rPr lang="ru-RU" altLang="ru-RU" sz="1800" dirty="0" err="1" smtClean="0"/>
              <a:t>гос.органа</a:t>
            </a:r>
            <a:r>
              <a:rPr lang="ru-RU" altLang="ru-RU" sz="1800" dirty="0" smtClean="0"/>
              <a:t>, муниципалитета;</a:t>
            </a:r>
            <a:endParaRPr lang="ru-RU" altLang="ru-RU" sz="1800" dirty="0"/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Работник принимает решения об определении размера оплаты труда, в том числе распределении премий в отношении себя самого или в отношении его родственников, работающих в организации;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Работник участвует в оценке исполнения трудовых обязанностей его родственниками или иными, связанными с ним лицами, работающими в организации;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Работник участвует в принятии решения о повышении / понижении в должности его родственника или иного, связанного с ним лица, работающего в организации;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sz="1800" dirty="0"/>
              <a:t>Работник участвует в принятии решения о назначении проверки (или проводит проверку) или применении взыскания в отношении его родственника или иного, связанного с ним лица, работающего в организации.</a:t>
            </a:r>
          </a:p>
        </p:txBody>
      </p:sp>
      <p:sp>
        <p:nvSpPr>
          <p:cNvPr id="62468" name="Line 4">
            <a:extLst>
              <a:ext uri="{FF2B5EF4-FFF2-40B4-BE49-F238E27FC236}">
                <a16:creationId xmlns:a16="http://schemas.microsoft.com/office/drawing/2014/main" xmlns="" id="{BCCCED2C-123C-4B98-A297-15616C138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xmlns="" id="{85311698-1D32-4B31-AB3A-DAF4D815C1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7013"/>
            <a:ext cx="7858125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Конфликт интересов при осуществлении закупок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xmlns="" id="{83A22644-8AD0-45F1-A189-881F0EC4E2F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70704" y="1230312"/>
            <a:ext cx="8435975" cy="5400675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Конфликт интересов возникает, если работник участвует в обосновании необходимости закупки, подготовке закупочной документации, выборе победителя закупочной процедуры, приемке закупаемых товаров и услуг и при этом одним из возможных поставщиков является кто либо из рассмотренного ранее широкого круга связанных лиц. 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НАПРИМЕР: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Одним из участников закупки является организация, от которой родственник или близкий друг члена закупочной комиссии получает доход.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Один из руководителей организации является индивидуальным предпринимателем, и организация закупает у него товары или услуги.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участвует в определении победителя закупочной процедуры, при этом его родственники работают в организации, дочерней или подконтрольной одному из участников закупки.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участвует в определении победителя закупочной процедуры, при этом супруга работника является деловым партнером руководителя одного из участников закупки.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разрабатывает критерии определения победителя закупочной процедуры, при этом его родственники владеют рядом фирм (или возглавляют их, или работают в них), предоставляющих планируемые к закупке товары, услуги.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отвечает за приемку товаров или услуг при этом субподрядчиком поставщика является компания, в которой получают доход родственники работника.</a:t>
            </a:r>
          </a:p>
        </p:txBody>
      </p:sp>
      <p:sp>
        <p:nvSpPr>
          <p:cNvPr id="63492" name="Line 4">
            <a:extLst>
              <a:ext uri="{FF2B5EF4-FFF2-40B4-BE49-F238E27FC236}">
                <a16:creationId xmlns:a16="http://schemas.microsoft.com/office/drawing/2014/main" xmlns="" id="{7541FB87-B9BB-4AEF-8F4B-0748C2682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549BB016-1B23-48A4-80D2-81D8216581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2" y="274638"/>
            <a:ext cx="7210425" cy="6334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/>
              <a:t>Правовая и методическая </a:t>
            </a:r>
            <a:r>
              <a:rPr lang="ru-RU" altLang="ru-RU" sz="2400" b="1" dirty="0" smtClean="0"/>
              <a:t>основа </a:t>
            </a:r>
            <a:r>
              <a:rPr lang="ru-RU" altLang="ru-RU" sz="2400" b="1" dirty="0" err="1" smtClean="0"/>
              <a:t>антикоррупционной</a:t>
            </a:r>
            <a:r>
              <a:rPr lang="ru-RU" altLang="ru-RU" sz="2400" b="1" dirty="0" smtClean="0"/>
              <a:t> политики на государственной (муниципальной) службе.</a:t>
            </a:r>
            <a:endParaRPr lang="ru-RU" altLang="ru-RU" sz="2400" b="1" dirty="0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xmlns="" id="{6533C67D-3F5E-484F-839A-81DF2CBBE4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" y="878305"/>
            <a:ext cx="8710297" cy="597969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600" b="1" dirty="0" smtClean="0"/>
              <a:t>Федеральный </a:t>
            </a:r>
            <a:r>
              <a:rPr lang="ru-RU" altLang="ru-RU" sz="1600" b="1" dirty="0"/>
              <a:t>закон «О противодействии коррупции</a:t>
            </a:r>
            <a:r>
              <a:rPr lang="ru-RU" altLang="ru-RU" sz="1600" b="1" dirty="0" smtClean="0"/>
              <a:t>» от 25.12.2008 г. (с </a:t>
            </a:r>
            <a:r>
              <a:rPr lang="ru-RU" altLang="ru-RU" sz="1600" b="1" dirty="0" err="1" smtClean="0"/>
              <a:t>изм</a:t>
            </a:r>
            <a:r>
              <a:rPr lang="ru-RU" altLang="ru-RU" sz="1600" b="1" dirty="0" smtClean="0"/>
              <a:t>. на </a:t>
            </a:r>
            <a:r>
              <a:rPr lang="ru-RU" sz="1600" b="1" dirty="0" smtClean="0"/>
              <a:t>26.05.2021</a:t>
            </a:r>
            <a:r>
              <a:rPr lang="ru-RU" altLang="ru-RU" sz="1600" b="1" dirty="0" smtClean="0"/>
              <a:t>)  (статьи </a:t>
            </a:r>
            <a:r>
              <a:rPr lang="ru-RU" altLang="ru-RU" sz="1600" b="1" dirty="0"/>
              <a:t>10 и 11</a:t>
            </a:r>
            <a:r>
              <a:rPr lang="ru-RU" altLang="ru-RU" sz="1600" b="1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1600" b="1" dirty="0" smtClean="0"/>
              <a:t> ФЗ № 79  «О государственной гражданской службе Российской Федерации» от 27.07.2004 г. (с </a:t>
            </a:r>
            <a:r>
              <a:rPr lang="ru-RU" sz="1600" b="1" dirty="0" err="1" smtClean="0"/>
              <a:t>изм</a:t>
            </a:r>
            <a:r>
              <a:rPr lang="ru-RU" sz="1600" b="1" dirty="0" smtClean="0"/>
              <a:t>. на 02.07.2021)</a:t>
            </a:r>
            <a:endParaRPr lang="en-US" sz="16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1600" b="1" dirty="0" smtClean="0"/>
              <a:t>Федеральный закон "О муниципальной службе в Российской Федерации" от 02.03.2007 N 25-ФЗ (</a:t>
            </a:r>
            <a:r>
              <a:rPr lang="en-US" sz="1600" b="1" dirty="0" smtClean="0"/>
              <a:t>c </a:t>
            </a:r>
            <a:r>
              <a:rPr lang="ru-RU" sz="1600" b="1" dirty="0" err="1" smtClean="0"/>
              <a:t>изм</a:t>
            </a:r>
            <a:r>
              <a:rPr lang="ru-RU" sz="1600" b="1" dirty="0" smtClean="0"/>
              <a:t>. от 01.07.2021 г.)</a:t>
            </a:r>
            <a:endParaRPr lang="en-US" sz="16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1600" b="1" dirty="0" smtClean="0"/>
              <a:t>Федеральный закон от 06.10.2003 N 131-ФЗ (ред. от 20.07.2020) "Об общих принципах организации местного самоуправления в Российской Федерации" (с </a:t>
            </a:r>
            <a:r>
              <a:rPr lang="ru-RU" sz="1600" b="1" dirty="0" err="1" smtClean="0"/>
              <a:t>изм</a:t>
            </a:r>
            <a:r>
              <a:rPr lang="ru-RU" sz="1600" b="1" dirty="0" smtClean="0"/>
              <a:t>. и доп., вступ. в силу с 30.09.2021 г.</a:t>
            </a:r>
            <a:endParaRPr lang="en-US" sz="16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1600" b="1" dirty="0" smtClean="0"/>
              <a:t>Федеральный закон от 3 декабря 2012 года N 230-ФЗ "О контроле за соответствием расходов лиц, замещающих государственные должности, и иных лиц их доходам» (с </a:t>
            </a:r>
            <a:r>
              <a:rPr lang="ru-RU" sz="1600" b="1" dirty="0" err="1" smtClean="0"/>
              <a:t>изм</a:t>
            </a:r>
            <a:r>
              <a:rPr lang="ru-RU" sz="1600" b="1" dirty="0" smtClean="0"/>
              <a:t>. и доп. от 30 декабря 2020 г.</a:t>
            </a:r>
            <a:r>
              <a:rPr lang="ru-RU" sz="1600" dirty="0" smtClean="0"/>
              <a:t>)</a:t>
            </a:r>
            <a:endParaRPr lang="ru-RU" sz="16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1600" b="1" dirty="0" smtClean="0"/>
              <a:t>Федеральный закон от 7 мая 2013 года N 79-ФЗ "О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 (с </a:t>
            </a:r>
            <a:r>
              <a:rPr lang="ru-RU" sz="1600" b="1" dirty="0" err="1" smtClean="0"/>
              <a:t>изм</a:t>
            </a:r>
            <a:r>
              <a:rPr lang="ru-RU" sz="1600" b="1" dirty="0" smtClean="0"/>
              <a:t>. и доп. от 26 мая 2021 г.)</a:t>
            </a:r>
            <a:endParaRPr lang="ru-RU" altLang="ru-RU" sz="1600" b="1" dirty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600" b="1" dirty="0"/>
              <a:t> Трудовой кодекс РФ (статья 349.2</a:t>
            </a:r>
            <a:r>
              <a:rPr lang="ru-RU" altLang="ru-RU" sz="1600" b="1" dirty="0" smtClean="0"/>
              <a:t>) от </a:t>
            </a:r>
            <a:r>
              <a:rPr lang="ru-RU" sz="1600" b="1" dirty="0" smtClean="0"/>
              <a:t>01.09.2021</a:t>
            </a:r>
            <a:r>
              <a:rPr lang="ru-RU" altLang="ru-RU" sz="1600" b="1" dirty="0" smtClean="0"/>
              <a:t> </a:t>
            </a:r>
            <a:r>
              <a:rPr lang="ru-RU" altLang="ru-RU" sz="1600" b="1" dirty="0"/>
              <a:t>+ Постановление № </a:t>
            </a:r>
            <a:r>
              <a:rPr lang="ru-RU" altLang="ru-RU" sz="1600" b="1" dirty="0" smtClean="0"/>
              <a:t>568 </a:t>
            </a:r>
            <a:r>
              <a:rPr lang="ru-RU" sz="1600" b="1" dirty="0" smtClean="0"/>
              <a:t>О распространении на отдельные категории граждан ограничений, запретов и обязанностей, установленных Федеральным законом "О противодействии коррупции" и другими федеральными законами в целях противодействия коррупции (от 5 июля 2013 г )</a:t>
            </a:r>
            <a:r>
              <a:rPr lang="ru-RU" altLang="ru-RU" sz="1600" b="1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600" b="1" dirty="0" smtClean="0"/>
              <a:t>Уголовный кодекс РФ от </a:t>
            </a:r>
            <a:r>
              <a:rPr lang="ru-RU" sz="1600" b="1" dirty="0" smtClean="0"/>
              <a:t>22.08.2021 г.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ru-RU" altLang="ru-RU" sz="16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ru-RU" altLang="ru-RU" sz="16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400" dirty="0"/>
          </a:p>
        </p:txBody>
      </p:sp>
      <p:sp>
        <p:nvSpPr>
          <p:cNvPr id="52228" name="Line 4">
            <a:extLst>
              <a:ext uri="{FF2B5EF4-FFF2-40B4-BE49-F238E27FC236}">
                <a16:creationId xmlns:a16="http://schemas.microsoft.com/office/drawing/2014/main" xmlns="" id="{5665AE36-4A6F-41D0-922B-47F039D0D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847976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xmlns="" id="{6FBC4F99-7B72-46FA-9C9B-2B9D19A67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63341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2400" b="1"/>
              <a:t>Конфликт интересов при управлении государственным имуществом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xmlns="" id="{7F7B4842-AFB0-4957-85EF-472409C9859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54012" y="1262733"/>
            <a:ext cx="8435975" cy="540067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Конфликт интересов возникает, если работник принимает решение (или участвует в подготовке такого решения) в отношении имущества, которым распоряжается организация, и при этом такое решение затрагивает интересы самого работника или связанных с ним лиц.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НАПРИМЕР: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Работник осуществляет контроль за выполнением условий договоров аренды, заключенных его работодателем с организацией, от которой получает доход родственник работника.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Работник участвует в продаже имущества, находящегося в ведении подведомственной организации. В покупке такого имущества принимает участие организация, от которой работник получает доход.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В должностные обязанности работника входит расчет стоимости услуг, оказываемых организацией, для которых не может быть установлена стандартная (строго определенная цена). Очередной договор на оказание таких услуг должен быть заключен с компанией, руководителем которой является родственник работника.</a:t>
            </a:r>
          </a:p>
        </p:txBody>
      </p:sp>
      <p:sp>
        <p:nvSpPr>
          <p:cNvPr id="64516" name="Line 4">
            <a:extLst>
              <a:ext uri="{FF2B5EF4-FFF2-40B4-BE49-F238E27FC236}">
                <a16:creationId xmlns:a16="http://schemas.microsoft.com/office/drawing/2014/main" xmlns="" id="{137EF9B7-15D3-44E1-AD66-752DA6F4935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xmlns="" id="{B3DC61F2-6866-4A04-A1C5-53AB4EC754C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63341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2400" b="1"/>
              <a:t>Конфликт интересов при проведении контрольно-оценочной деятельности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xmlns="" id="{7BF2D9B6-C18C-405F-B5E3-A4DF4D7C631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39022" y="1308170"/>
            <a:ext cx="8507412" cy="5400675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Конфликт интересов возникает, если работник принимает или участвует в подготовке экспертного решения в отношении связанного с ним физического или юридического лица.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НАПРИМЕР: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проводит экспертизу безопасности и качества нового лекарственного средства, разработанного организацией, от которой получает доход его родственник.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осуществляет анализ проб из водоема, который предположительно был загрязнен промышленными выбросами организации, руководителем которой является супруга работника.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принимает участие в расследовании крупной аварии на предприятии, имеющем стратегическое значение для экономики Российской Федерации, при этом одним из возможных виновников аварии может быть его родственник.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Преподаватель университета принимает государственный экзамен у своего племянника.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участвует в проведении медико-социальной экспертизы. Очередная экспертиза должна быть проведена в отношении его близкого родственника.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dirty="0"/>
              <a:t>Работник участвует в проведении судебной строительно-технической экспертизы. Очередная экспертиза проводится в рамках судебного разбирательства, одной из сторон которого является организация, от которой работник получает доход.</a:t>
            </a:r>
          </a:p>
        </p:txBody>
      </p:sp>
      <p:sp>
        <p:nvSpPr>
          <p:cNvPr id="65540" name="Line 4">
            <a:extLst>
              <a:ext uri="{FF2B5EF4-FFF2-40B4-BE49-F238E27FC236}">
                <a16:creationId xmlns:a16="http://schemas.microsoft.com/office/drawing/2014/main" xmlns="" id="{F440AE18-AE5B-404A-A1B9-924FD3960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xmlns="" id="{CD6375FC-F749-4A9A-8DA4-32B6487713B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63341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2400" b="1"/>
              <a:t>Конфликт интересов при проведении контрольно-надзорной деятельности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xmlns="" id="{C4916F6B-7FC7-42D4-A3BF-7E8F3B084B6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18294" y="1196977"/>
            <a:ext cx="8507412" cy="540067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Конфликт интересов возникает, если работник осуществляет контрольно-надзорные функции в отношении связанного с ним физического или юридического лица.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800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НАПРИМЕР: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Работник государственной инспекции пробирного надзора, проводящий проверки юридических лиц и индивидуальных предпринимателей, осуществляющих операции с драгоценными металлами и драгоценными камнями, проводит очередную проверку в отношении организации, от которой получает доход его родственник.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Работник, участвующий в осуществлении государственного портового контроля (включает в себя проверку соблюдения на судах и плавучих объектах требований к оборудованию, конструкциям, машинам, механизмам судов, спасательным и иным средствам, требований обеспечения безопасной эксплуатации таких судов и плавучих объектов, профессиональных и квалификационных требований к членам экипажей судов), должен принять участие в проверке судна, которое принадлежит его родственнику.</a:t>
            </a:r>
          </a:p>
        </p:txBody>
      </p:sp>
      <p:sp>
        <p:nvSpPr>
          <p:cNvPr id="66564" name="Line 4">
            <a:extLst>
              <a:ext uri="{FF2B5EF4-FFF2-40B4-BE49-F238E27FC236}">
                <a16:creationId xmlns:a16="http://schemas.microsoft.com/office/drawing/2014/main" xmlns="" id="{0A0FC194-4B62-4F02-A15F-C16F2CC53DA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xmlns="" id="{5D56C1CA-E5BC-41F3-AB59-9C031A1440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9937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altLang="ru-RU" sz="2400" b="1"/>
              <a:t>Конфликт интересов, связанный с использованием информации ограниченного доступа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xmlns="" id="{D77F2CB0-2A53-4092-B9AC-839F66689A5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36588" y="1700213"/>
            <a:ext cx="8507412" cy="4968875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/>
              <a:t>Конфликт интересов возникает, если работник в связи с осуществлением трудовых обязанностей имеет доступ к информации, недоступной общественности, обязан хранить ее в тайне, но использование этой информации может принести выгоду работнику или связанным с ним лицам.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/>
              <a:t>НАПРИМЕР: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400"/>
              <a:t> Работник принимает участие в разработке контрольных измерительных материалов (теста) экзамена, который в этом году должен сдать его ребенок.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400"/>
              <a:t> Работник участвует в научно-исследовательских разработках, результаты которых представляют большой интерес для ряда коммерческих компаний. Родственник работника получает доход от одной из этих компаний.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1400"/>
              <a:t> Работник имеет доступ к государственной информационной системе, сведения из которой представляют коммерческий интерес для сторонней организации, руководителем которой является родственник работника.</a:t>
            </a:r>
          </a:p>
        </p:txBody>
      </p:sp>
      <p:sp>
        <p:nvSpPr>
          <p:cNvPr id="68612" name="Line 4">
            <a:extLst>
              <a:ext uri="{FF2B5EF4-FFF2-40B4-BE49-F238E27FC236}">
                <a16:creationId xmlns:a16="http://schemas.microsoft.com/office/drawing/2014/main" xmlns="" id="{1AA558D4-AEB8-4D36-BAE0-F4CCF68E5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412875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Конфликт интересов, связанный с получением подарка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49" y="1371600"/>
            <a:ext cx="8154403" cy="5101389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spcAft>
                <a:spcPts val="1200"/>
              </a:spcAft>
              <a:buClr>
                <a:schemeClr val="hlink"/>
              </a:buClr>
              <a:buNone/>
              <a:defRPr/>
            </a:pPr>
            <a:endParaRPr lang="en-US" sz="6000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  <a:p>
            <a:pPr marL="285750" indent="-285750" algn="just">
              <a:spcAft>
                <a:spcPts val="1200"/>
              </a:spcAft>
              <a:buClr>
                <a:schemeClr val="hlink"/>
              </a:buClr>
              <a:buNone/>
              <a:defRPr/>
            </a:pPr>
            <a:r>
              <a:rPr lang="ru-RU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П</a:t>
            </a:r>
            <a:r>
              <a:rPr lang="ru-RU" sz="6000" dirty="0" smtClean="0">
                <a:latin typeface="Arial" pitchFamily="34" charset="0"/>
              </a:rPr>
              <a:t>. 6 ч. 1 ст. 17 Федерального закона «О государственной гражданской службе»: В связи с прохождением гражданской службы гражданскому служащему </a:t>
            </a:r>
            <a:r>
              <a:rPr lang="ru-RU" sz="6000" b="1" dirty="0" smtClean="0">
                <a:latin typeface="Arial" pitchFamily="34" charset="0"/>
              </a:rPr>
              <a:t>запрещается</a:t>
            </a:r>
            <a:r>
              <a:rPr lang="ru-RU" sz="6000" dirty="0" smtClean="0">
                <a:latin typeface="Arial" pitchFamily="34" charset="0"/>
              </a:rPr>
              <a:t> получать </a:t>
            </a:r>
            <a:r>
              <a:rPr lang="ru-RU" sz="6000" b="1" dirty="0" smtClean="0">
                <a:latin typeface="Arial" pitchFamily="34" charset="0"/>
              </a:rPr>
              <a:t>в связи с исполнением должностных обязанностей</a:t>
            </a:r>
            <a:r>
              <a:rPr lang="ru-RU" sz="6000" dirty="0" smtClean="0">
                <a:latin typeface="Arial" pitchFamily="34" charset="0"/>
              </a:rPr>
              <a:t> вознаграждения от физических и юридических лиц (подарки, денежное вознаграждение, ссуды, услуги, оплату развлечений, отдыха, транспортных расходов и иные вознаграждения). </a:t>
            </a:r>
            <a:endParaRPr lang="en-US" sz="6000" dirty="0" smtClean="0">
              <a:latin typeface="Arial" pitchFamily="34" charset="0"/>
            </a:endParaRPr>
          </a:p>
          <a:p>
            <a:pPr marL="285750" indent="-285750" algn="just">
              <a:spcAft>
                <a:spcPts val="1200"/>
              </a:spcAft>
              <a:buClr>
                <a:schemeClr val="hlink"/>
              </a:buClr>
              <a:buNone/>
              <a:defRPr/>
            </a:pPr>
            <a:r>
              <a:rPr lang="ru-RU" sz="6000" dirty="0" smtClean="0"/>
              <a:t>4.1. Глава муниципального образования должен соблюдать ограничения, запреты, исполнять обязанности, которые установлены Федеральным </a:t>
            </a:r>
            <a:r>
              <a:rPr lang="ru-RU" sz="6000" dirty="0" smtClean="0">
                <a:hlinkClick r:id="rId2"/>
              </a:rPr>
              <a:t>законом</a:t>
            </a:r>
            <a:r>
              <a:rPr lang="ru-RU" sz="6000" dirty="0" smtClean="0"/>
              <a:t> от 25 декабря 2008 года N 273-ФЗ "О противодействии коррупции", Федеральным </a:t>
            </a:r>
            <a:r>
              <a:rPr lang="ru-RU" sz="6000" dirty="0" smtClean="0">
                <a:hlinkClick r:id="rId3"/>
              </a:rPr>
              <a:t>законом</a:t>
            </a:r>
            <a:r>
              <a:rPr lang="ru-RU" sz="6000" dirty="0" smtClean="0"/>
              <a:t> от 3 декабря 2012 года N 230-ФЗ "О контроле за соответствием расходов лиц, замещающих государственные должности, и иных лиц их доходам", Федеральным </a:t>
            </a:r>
            <a:r>
              <a:rPr lang="ru-RU" sz="6000" dirty="0" smtClean="0">
                <a:hlinkClick r:id="rId4"/>
              </a:rPr>
              <a:t>законом</a:t>
            </a:r>
            <a:r>
              <a:rPr lang="ru-RU" sz="6000" dirty="0" smtClean="0"/>
              <a:t> от 7 мая 2013 года N 79-ФЗ "О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инструментами".</a:t>
            </a:r>
            <a:endParaRPr lang="ru-RU" sz="6000" dirty="0" smtClean="0">
              <a:latin typeface="Arial" pitchFamily="34" charset="0"/>
            </a:endParaRPr>
          </a:p>
          <a:p>
            <a:pPr marL="285750" indent="-285750" algn="just">
              <a:spcAft>
                <a:spcPts val="1200"/>
              </a:spcAft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6000" dirty="0" smtClean="0">
                <a:latin typeface="Arial" pitchFamily="34" charset="0"/>
              </a:rPr>
              <a:t>    Подарки, полученные гражданским служащим </a:t>
            </a:r>
            <a:r>
              <a:rPr lang="ru-RU" sz="6000" b="1" u="sng" dirty="0" smtClean="0">
                <a:latin typeface="Arial" pitchFamily="34" charset="0"/>
              </a:rPr>
              <a:t>в связи с протокольными мероприятиями, со служебными командировками и с другими официальными мероприятиями</a:t>
            </a:r>
            <a:r>
              <a:rPr lang="ru-RU" sz="6000" dirty="0" smtClean="0">
                <a:latin typeface="Arial" pitchFamily="34" charset="0"/>
              </a:rPr>
              <a:t>, признаются федеральной собственностью и передаются гражданским служащим по акту в государственный орган, в котором он замещает должность гражданской службы, за исключением случаев, установленных Гражданским кодексом РФ.</a:t>
            </a:r>
          </a:p>
          <a:p>
            <a:pPr marL="285750" indent="-285750" algn="just">
              <a:spcAft>
                <a:spcPts val="1200"/>
              </a:spcAft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6000" dirty="0" smtClean="0">
                <a:latin typeface="Arial" pitchFamily="34" charset="0"/>
              </a:rPr>
              <a:t>    Гражданский служащий, сдавший подарок, полученный им в связи с протокольным мероприятием, служебной командировкой или другим официальным мероприятием, может его выкупить в порядке, устанавливаемом нормативными правовыми актами РФ.</a:t>
            </a:r>
            <a:endParaRPr lang="en-US" sz="6000" dirty="0" smtClean="0"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99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Отличие подарка от взятки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094874"/>
            <a:ext cx="7886700" cy="5342021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200" b="1" dirty="0" smtClean="0"/>
              <a:t>За нарушение установленных ограничений, в том числе в отношении получения подарков, госслужащий может быть привлечен к дисциплинарной (замечание, выговор, предупреждение о неполном должностном соответствии, увольнение в связи с утратой доверия), а также к административной ответственности (ст. 19.28 </a:t>
            </a:r>
            <a:r>
              <a:rPr lang="ru-RU" sz="3200" b="1" dirty="0" err="1" smtClean="0"/>
              <a:t>КоАП</a:t>
            </a:r>
            <a:r>
              <a:rPr lang="ru-RU" sz="3200" b="1" dirty="0" smtClean="0"/>
              <a:t> РФ; п. 1.1 ч. 1 ст. 37, ст. ст. 59.1, 59.2 Закона N 79-ФЗ).</a:t>
            </a:r>
          </a:p>
          <a:p>
            <a:r>
              <a:rPr lang="ru-RU" sz="3200" b="1" dirty="0" smtClean="0"/>
              <a:t>Также возможно привлечение госслужащего к уголовной ответственности за взятку при наличии в его действиях состава преступления (ст. 290 УК РФ).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rgbClr val="FF0000"/>
                </a:solidFill>
              </a:rPr>
              <a:t>Подарок и взятка различаются по мотиву и характеру получения.</a:t>
            </a:r>
          </a:p>
          <a:p>
            <a:r>
              <a:rPr lang="ru-RU" sz="3200" b="1" dirty="0" smtClean="0"/>
              <a:t>Мотивами для вручения подарка </a:t>
            </a:r>
            <a:r>
              <a:rPr lang="ru-RU" sz="3200" dirty="0" smtClean="0"/>
              <a:t>является уважение, симпатия, благодарность, чувство морального долга у дарителя к одаряемому. В связи с подарком у одаряемого не возникает встречных обязательств.</a:t>
            </a:r>
          </a:p>
          <a:p>
            <a:r>
              <a:rPr lang="ru-RU" sz="3200" b="1" dirty="0" smtClean="0"/>
              <a:t>Мотивом для дачи взятки </a:t>
            </a:r>
            <a:r>
              <a:rPr lang="ru-RU" sz="3200" dirty="0" smtClean="0"/>
              <a:t>является корыстный умысел в виде достижения правовой, имущественной, коммерческой, иной цели для получения выгоды, обогащения либо освобождения от ответственности. У взяткополучателя также присутствует мотив обогащения.</a:t>
            </a:r>
          </a:p>
          <a:p>
            <a:pPr algn="ctr">
              <a:buNone/>
            </a:pPr>
            <a:r>
              <a:rPr lang="ru-RU" sz="3200" b="1" dirty="0" smtClean="0"/>
              <a:t>Взятка носит возмездный характер, так как от взяткополучателя ожидается соответствующее поведение (п. 2 Постановления Пленума Верховного Суда РФ от 09.07.2013 N 24):</a:t>
            </a:r>
          </a:p>
          <a:p>
            <a:pPr lvl="0"/>
            <a:r>
              <a:rPr lang="ru-RU" sz="3200" dirty="0" smtClean="0"/>
              <a:t>входящие в служебные полномочия действия либо бездействие в пользу взяткодателя или представляемых им лиц;</a:t>
            </a:r>
          </a:p>
          <a:p>
            <a:pPr lvl="0"/>
            <a:r>
              <a:rPr lang="ru-RU" sz="3200" dirty="0" smtClean="0"/>
              <a:t>способствование в силу должностного положения совершению указанных действий (бездействию);</a:t>
            </a:r>
          </a:p>
          <a:p>
            <a:pPr lvl="0"/>
            <a:r>
              <a:rPr lang="ru-RU" sz="3200" dirty="0" smtClean="0"/>
              <a:t>общее покровительство или попустительство по службе;</a:t>
            </a:r>
          </a:p>
          <a:p>
            <a:pPr lvl="0"/>
            <a:r>
              <a:rPr lang="ru-RU" sz="3200" dirty="0" smtClean="0"/>
              <a:t>совершение незаконных действий (бездействие).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xmlns="" id="{051E2CAF-CF8A-4C3B-A904-4FD3D641C0D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Регулирование конфликта интересов</a:t>
            </a:r>
          </a:p>
        </p:txBody>
      </p:sp>
      <p:sp>
        <p:nvSpPr>
          <p:cNvPr id="69635" name="Line 4">
            <a:extLst>
              <a:ext uri="{FF2B5EF4-FFF2-40B4-BE49-F238E27FC236}">
                <a16:creationId xmlns:a16="http://schemas.microsoft.com/office/drawing/2014/main" xmlns="" id="{992DFCB9-F056-46D6-924B-7B0230AA5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636" name="Группа 40">
            <a:extLst>
              <a:ext uri="{FF2B5EF4-FFF2-40B4-BE49-F238E27FC236}">
                <a16:creationId xmlns:a16="http://schemas.microsoft.com/office/drawing/2014/main" xmlns="" id="{BC34AC07-D9BB-40DF-A0A6-0E6BA44B50F6}"/>
              </a:ext>
            </a:extLst>
          </p:cNvPr>
          <p:cNvGrpSpPr>
            <a:grpSpLocks/>
          </p:cNvGrpSpPr>
          <p:nvPr/>
        </p:nvGrpSpPr>
        <p:grpSpPr bwMode="auto">
          <a:xfrm>
            <a:off x="5986465" y="2574927"/>
            <a:ext cx="987425" cy="1374775"/>
            <a:chOff x="6735114" y="2829172"/>
            <a:chExt cx="986839" cy="1374693"/>
          </a:xfrm>
        </p:grpSpPr>
        <p:grpSp>
          <p:nvGrpSpPr>
            <p:cNvPr id="69656" name="Группа 24">
              <a:extLst>
                <a:ext uri="{FF2B5EF4-FFF2-40B4-BE49-F238E27FC236}">
                  <a16:creationId xmlns:a16="http://schemas.microsoft.com/office/drawing/2014/main" xmlns="" id="{50F71FB5-2F83-4E7C-8223-305C99C7C9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35114" y="2829172"/>
              <a:ext cx="408014" cy="599828"/>
              <a:chOff x="7558074" y="2829172"/>
              <a:chExt cx="408014" cy="599828"/>
            </a:xfrm>
          </p:grpSpPr>
          <p:cxnSp>
            <p:nvCxnSpPr>
              <p:cNvPr id="21" name="Прямая соединительная линия 20">
                <a:extLst>
                  <a:ext uri="{FF2B5EF4-FFF2-40B4-BE49-F238E27FC236}">
                    <a16:creationId xmlns:a16="http://schemas.microsoft.com/office/drawing/2014/main" xmlns="" id="{24E2A762-FA43-4F65-AEA2-96A437EC7AB3}"/>
                  </a:ext>
                </a:extLst>
              </p:cNvPr>
              <p:cNvCxnSpPr/>
              <p:nvPr/>
            </p:nvCxnSpPr>
            <p:spPr>
              <a:xfrm flipV="1">
                <a:off x="7756393" y="3237136"/>
                <a:ext cx="0" cy="192075"/>
              </a:xfrm>
              <a:prstGeom prst="line">
                <a:avLst/>
              </a:prstGeom>
              <a:ln w="12700">
                <a:solidFill>
                  <a:srgbClr val="8583C6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2" name="Овал 21">
                <a:extLst>
                  <a:ext uri="{FF2B5EF4-FFF2-40B4-BE49-F238E27FC236}">
                    <a16:creationId xmlns:a16="http://schemas.microsoft.com/office/drawing/2014/main" xmlns="" id="{B8DC9B13-D9A4-4303-B516-A1F20271A03F}"/>
                  </a:ext>
                </a:extLst>
              </p:cNvPr>
              <p:cNvSpPr/>
              <p:nvPr/>
            </p:nvSpPr>
            <p:spPr>
              <a:xfrm>
                <a:off x="7558074" y="2829172"/>
                <a:ext cx="407745" cy="407964"/>
              </a:xfrm>
              <a:prstGeom prst="ellipse">
                <a:avLst/>
              </a:prstGeom>
              <a:noFill/>
              <a:ln>
                <a:solidFill>
                  <a:srgbClr val="8583C6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>
                    <a:solidFill>
                      <a:schemeClr val="tx1"/>
                    </a:solidFill>
                    <a:latin typeface="LeksaPro" charset="0"/>
                    <a:ea typeface="LeksaPro" charset="0"/>
                    <a:cs typeface="LeksaPro" charset="0"/>
                  </a:rPr>
                  <a:t>3</a:t>
                </a:r>
                <a:endParaRPr lang="ru-RU" dirty="0">
                  <a:solidFill>
                    <a:schemeClr val="tx1"/>
                  </a:solidFill>
                  <a:latin typeface="LeksaPro" charset="0"/>
                  <a:ea typeface="LeksaPro" charset="0"/>
                  <a:cs typeface="LeksaPro" charset="0"/>
                </a:endParaRPr>
              </a:p>
            </p:txBody>
          </p:sp>
        </p:grpSp>
        <p:grpSp>
          <p:nvGrpSpPr>
            <p:cNvPr id="69657" name="Группа 31">
              <a:extLst>
                <a:ext uri="{FF2B5EF4-FFF2-40B4-BE49-F238E27FC236}">
                  <a16:creationId xmlns:a16="http://schemas.microsoft.com/office/drawing/2014/main" xmlns="" id="{A68A78AC-91F3-44FD-88CC-05494DE9A3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8170" y="3429000"/>
              <a:ext cx="933783" cy="774865"/>
              <a:chOff x="380010" y="3429000"/>
              <a:chExt cx="933783" cy="774865"/>
            </a:xfrm>
          </p:grpSpPr>
          <p:sp>
            <p:nvSpPr>
              <p:cNvPr id="33" name="Пятиугольник 32">
                <a:extLst>
                  <a:ext uri="{FF2B5EF4-FFF2-40B4-BE49-F238E27FC236}">
                    <a16:creationId xmlns:a16="http://schemas.microsoft.com/office/drawing/2014/main" xmlns="" id="{1C90734A-3E5A-4665-8DD7-D4953F737872}"/>
                  </a:ext>
                </a:extLst>
              </p:cNvPr>
              <p:cNvSpPr/>
              <p:nvPr/>
            </p:nvSpPr>
            <p:spPr>
              <a:xfrm>
                <a:off x="379309" y="3429211"/>
                <a:ext cx="934484" cy="774654"/>
              </a:xfrm>
              <a:prstGeom prst="homePlate">
                <a:avLst>
                  <a:gd name="adj" fmla="val 80176"/>
                </a:avLst>
              </a:prstGeom>
              <a:solidFill>
                <a:srgbClr val="9897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4" name="Треугольник 33">
                <a:extLst>
                  <a:ext uri="{FF2B5EF4-FFF2-40B4-BE49-F238E27FC236}">
                    <a16:creationId xmlns:a16="http://schemas.microsoft.com/office/drawing/2014/main" xmlns="" id="{866A96F1-AE6C-4992-9737-BB0EC81D71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694167" y="3695166"/>
                <a:ext cx="279383" cy="242744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anchor="ctr"/>
              <a:lstStyle/>
              <a:p>
                <a:pPr algn="ctr">
                  <a:defRPr/>
                </a:pPr>
                <a:endParaRPr lang="ru-RU">
                  <a:solidFill>
                    <a:schemeClr val="lt1"/>
                  </a:solidFill>
                </a:endParaRPr>
              </a:p>
            </p:txBody>
          </p:sp>
        </p:grpSp>
      </p:grpSp>
      <p:grpSp>
        <p:nvGrpSpPr>
          <p:cNvPr id="69637" name="Группа 41">
            <a:extLst>
              <a:ext uri="{FF2B5EF4-FFF2-40B4-BE49-F238E27FC236}">
                <a16:creationId xmlns:a16="http://schemas.microsoft.com/office/drawing/2014/main" xmlns="" id="{26DB8A7A-1252-4CD5-9BBB-9F2B10D59319}"/>
              </a:ext>
            </a:extLst>
          </p:cNvPr>
          <p:cNvGrpSpPr>
            <a:grpSpLocks/>
          </p:cNvGrpSpPr>
          <p:nvPr/>
        </p:nvGrpSpPr>
        <p:grpSpPr bwMode="auto">
          <a:xfrm>
            <a:off x="3324225" y="2574927"/>
            <a:ext cx="984250" cy="1374775"/>
            <a:chOff x="3992962" y="2829172"/>
            <a:chExt cx="983687" cy="1374693"/>
          </a:xfrm>
        </p:grpSpPr>
        <p:grpSp>
          <p:nvGrpSpPr>
            <p:cNvPr id="69650" name="Группа 23">
              <a:extLst>
                <a:ext uri="{FF2B5EF4-FFF2-40B4-BE49-F238E27FC236}">
                  <a16:creationId xmlns:a16="http://schemas.microsoft.com/office/drawing/2014/main" xmlns="" id="{284301BF-C84E-483B-9E3D-014D8139D3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92962" y="2829172"/>
              <a:ext cx="408014" cy="599828"/>
              <a:chOff x="3992962" y="2829172"/>
              <a:chExt cx="408014" cy="599828"/>
            </a:xfrm>
          </p:grpSpPr>
          <p:cxnSp>
            <p:nvCxnSpPr>
              <p:cNvPr id="19" name="Прямая соединительная линия 18">
                <a:extLst>
                  <a:ext uri="{FF2B5EF4-FFF2-40B4-BE49-F238E27FC236}">
                    <a16:creationId xmlns:a16="http://schemas.microsoft.com/office/drawing/2014/main" xmlns="" id="{B54D4910-6742-4B3C-BFAC-58028E61F276}"/>
                  </a:ext>
                </a:extLst>
              </p:cNvPr>
              <p:cNvCxnSpPr/>
              <p:nvPr/>
            </p:nvCxnSpPr>
            <p:spPr>
              <a:xfrm flipV="1">
                <a:off x="4191286" y="3237136"/>
                <a:ext cx="0" cy="192075"/>
              </a:xfrm>
              <a:prstGeom prst="line">
                <a:avLst/>
              </a:prstGeom>
              <a:ln w="12700">
                <a:solidFill>
                  <a:srgbClr val="8583C6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0" name="Овал 19">
                <a:extLst>
                  <a:ext uri="{FF2B5EF4-FFF2-40B4-BE49-F238E27FC236}">
                    <a16:creationId xmlns:a16="http://schemas.microsoft.com/office/drawing/2014/main" xmlns="" id="{C220B2B2-E255-4AB9-83BC-DB9961FA08EE}"/>
                  </a:ext>
                </a:extLst>
              </p:cNvPr>
              <p:cNvSpPr/>
              <p:nvPr/>
            </p:nvSpPr>
            <p:spPr>
              <a:xfrm>
                <a:off x="3992962" y="2829172"/>
                <a:ext cx="407754" cy="407964"/>
              </a:xfrm>
              <a:prstGeom prst="ellipse">
                <a:avLst/>
              </a:prstGeom>
              <a:noFill/>
              <a:ln>
                <a:solidFill>
                  <a:srgbClr val="8583C6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LeksaPro" charset="0"/>
                    <a:ea typeface="LeksaPro" charset="0"/>
                    <a:cs typeface="LeksaPro" charset="0"/>
                  </a:rPr>
                  <a:t>2</a:t>
                </a:r>
                <a:endParaRPr lang="ru-RU" dirty="0">
                  <a:solidFill>
                    <a:schemeClr val="tx1"/>
                  </a:solidFill>
                  <a:latin typeface="LeksaPro" charset="0"/>
                  <a:ea typeface="LeksaPro" charset="0"/>
                  <a:cs typeface="LeksaPro" charset="0"/>
                </a:endParaRPr>
              </a:p>
            </p:txBody>
          </p:sp>
        </p:grpSp>
        <p:grpSp>
          <p:nvGrpSpPr>
            <p:cNvPr id="69651" name="Группа 25">
              <a:extLst>
                <a:ext uri="{FF2B5EF4-FFF2-40B4-BE49-F238E27FC236}">
                  <a16:creationId xmlns:a16="http://schemas.microsoft.com/office/drawing/2014/main" xmlns="" id="{05F819EF-ABA6-4472-96BD-4EE0B0B1A5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2866" y="3429000"/>
              <a:ext cx="933783" cy="774865"/>
              <a:chOff x="380010" y="3429000"/>
              <a:chExt cx="933783" cy="774865"/>
            </a:xfrm>
          </p:grpSpPr>
          <p:sp>
            <p:nvSpPr>
              <p:cNvPr id="27" name="Пятиугольник 26">
                <a:extLst>
                  <a:ext uri="{FF2B5EF4-FFF2-40B4-BE49-F238E27FC236}">
                    <a16:creationId xmlns:a16="http://schemas.microsoft.com/office/drawing/2014/main" xmlns="" id="{49617772-C3E3-4F69-9305-9684D1C67721}"/>
                  </a:ext>
                </a:extLst>
              </p:cNvPr>
              <p:cNvSpPr/>
              <p:nvPr/>
            </p:nvSpPr>
            <p:spPr>
              <a:xfrm>
                <a:off x="379290" y="3429211"/>
                <a:ext cx="934503" cy="774654"/>
              </a:xfrm>
              <a:prstGeom prst="homePlate">
                <a:avLst>
                  <a:gd name="adj" fmla="val 80176"/>
                </a:avLst>
              </a:prstGeom>
              <a:solidFill>
                <a:srgbClr val="8583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" name="Треугольник 27">
                <a:extLst>
                  <a:ext uri="{FF2B5EF4-FFF2-40B4-BE49-F238E27FC236}">
                    <a16:creationId xmlns:a16="http://schemas.microsoft.com/office/drawing/2014/main" xmlns="" id="{DBECF7FD-AC81-470F-B9ED-92410097F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694158" y="3695163"/>
                <a:ext cx="279383" cy="24274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anchor="ctr"/>
              <a:lstStyle/>
              <a:p>
                <a:pPr algn="ctr">
                  <a:defRPr/>
                </a:pPr>
                <a:endParaRPr lang="ru-RU">
                  <a:solidFill>
                    <a:schemeClr val="lt1"/>
                  </a:solidFill>
                </a:endParaRPr>
              </a:p>
            </p:txBody>
          </p:sp>
        </p:grpSp>
      </p:grp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DA5AFA80-1B2F-4AB6-B264-8E4F7A5F5F68}"/>
              </a:ext>
            </a:extLst>
          </p:cNvPr>
          <p:cNvCxnSpPr/>
          <p:nvPr/>
        </p:nvCxnSpPr>
        <p:spPr>
          <a:xfrm>
            <a:off x="1408115" y="3556002"/>
            <a:ext cx="5360987" cy="3175"/>
          </a:xfrm>
          <a:prstGeom prst="line">
            <a:avLst/>
          </a:prstGeom>
          <a:ln>
            <a:solidFill>
              <a:srgbClr val="8583C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639" name="Группа 42">
            <a:extLst>
              <a:ext uri="{FF2B5EF4-FFF2-40B4-BE49-F238E27FC236}">
                <a16:creationId xmlns:a16="http://schemas.microsoft.com/office/drawing/2014/main" xmlns="" id="{43A4643F-2A10-47E4-B381-E5A12B506A93}"/>
              </a:ext>
            </a:extLst>
          </p:cNvPr>
          <p:cNvGrpSpPr>
            <a:grpSpLocks/>
          </p:cNvGrpSpPr>
          <p:nvPr/>
        </p:nvGrpSpPr>
        <p:grpSpPr bwMode="auto">
          <a:xfrm>
            <a:off x="442913" y="2574927"/>
            <a:ext cx="965200" cy="1374775"/>
            <a:chOff x="443197" y="2829172"/>
            <a:chExt cx="965189" cy="1374693"/>
          </a:xfrm>
        </p:grpSpPr>
        <p:grpSp>
          <p:nvGrpSpPr>
            <p:cNvPr id="69644" name="Группа 8">
              <a:extLst>
                <a:ext uri="{FF2B5EF4-FFF2-40B4-BE49-F238E27FC236}">
                  <a16:creationId xmlns:a16="http://schemas.microsoft.com/office/drawing/2014/main" xmlns="" id="{7619DE81-71E1-4A14-9D00-58889108CB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603" y="3429000"/>
              <a:ext cx="933783" cy="774865"/>
              <a:chOff x="380010" y="3429000"/>
              <a:chExt cx="933783" cy="774865"/>
            </a:xfrm>
          </p:grpSpPr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BF2BF610-E68E-4825-8F2D-E3F38428F266}"/>
                  </a:ext>
                </a:extLst>
              </p:cNvPr>
              <p:cNvSpPr/>
              <p:nvPr/>
            </p:nvSpPr>
            <p:spPr>
              <a:xfrm>
                <a:off x="380354" y="3429211"/>
                <a:ext cx="933439" cy="774654"/>
              </a:xfrm>
              <a:prstGeom prst="homePlate">
                <a:avLst>
                  <a:gd name="adj" fmla="val 80176"/>
                </a:avLst>
              </a:prstGeom>
              <a:solidFill>
                <a:srgbClr val="66659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" name="Треугольник 7">
                <a:extLst>
                  <a:ext uri="{FF2B5EF4-FFF2-40B4-BE49-F238E27FC236}">
                    <a16:creationId xmlns:a16="http://schemas.microsoft.com/office/drawing/2014/main" xmlns="" id="{3307AC73-ACB8-4606-8167-DCDD20350A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694682" y="3695889"/>
                <a:ext cx="279383" cy="241297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anchor="ctr"/>
              <a:lstStyle/>
              <a:p>
                <a:pPr algn="ctr">
                  <a:defRPr/>
                </a:pPr>
                <a:endParaRPr lang="ru-RU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69645" name="Группа 22">
              <a:extLst>
                <a:ext uri="{FF2B5EF4-FFF2-40B4-BE49-F238E27FC236}">
                  <a16:creationId xmlns:a16="http://schemas.microsoft.com/office/drawing/2014/main" xmlns="" id="{45A695BD-C8DB-4764-837D-FCADF8AC30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3197" y="2829172"/>
              <a:ext cx="408014" cy="599828"/>
              <a:chOff x="443197" y="2829172"/>
              <a:chExt cx="408014" cy="599828"/>
            </a:xfrm>
          </p:grpSpPr>
          <p:cxnSp>
            <p:nvCxnSpPr>
              <p:cNvPr id="17" name="Прямая соединительная линия 16">
                <a:extLst>
                  <a:ext uri="{FF2B5EF4-FFF2-40B4-BE49-F238E27FC236}">
                    <a16:creationId xmlns:a16="http://schemas.microsoft.com/office/drawing/2014/main" xmlns="" id="{83846BEB-0CB0-40EC-B33B-6E8F70832899}"/>
                  </a:ext>
                </a:extLst>
              </p:cNvPr>
              <p:cNvCxnSpPr/>
              <p:nvPr/>
            </p:nvCxnSpPr>
            <p:spPr>
              <a:xfrm flipV="1">
                <a:off x="641632" y="3237136"/>
                <a:ext cx="0" cy="192075"/>
              </a:xfrm>
              <a:prstGeom prst="line">
                <a:avLst/>
              </a:prstGeom>
              <a:ln w="12700">
                <a:solidFill>
                  <a:srgbClr val="8583C6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Овал 17">
                <a:extLst>
                  <a:ext uri="{FF2B5EF4-FFF2-40B4-BE49-F238E27FC236}">
                    <a16:creationId xmlns:a16="http://schemas.microsoft.com/office/drawing/2014/main" xmlns="" id="{E6D77E81-D80A-42CA-85C3-DFE96231AF42}"/>
                  </a:ext>
                </a:extLst>
              </p:cNvPr>
              <p:cNvSpPr/>
              <p:nvPr/>
            </p:nvSpPr>
            <p:spPr>
              <a:xfrm>
                <a:off x="443197" y="2829172"/>
                <a:ext cx="407982" cy="407964"/>
              </a:xfrm>
              <a:prstGeom prst="ellipse">
                <a:avLst/>
              </a:prstGeom>
              <a:noFill/>
              <a:ln>
                <a:solidFill>
                  <a:srgbClr val="8583C6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LeksaPro" charset="0"/>
                    <a:ea typeface="LeksaPro" charset="0"/>
                    <a:cs typeface="LeksaPro" charset="0"/>
                  </a:rPr>
                  <a:t>1</a:t>
                </a:r>
                <a:endParaRPr lang="ru-RU" dirty="0">
                  <a:solidFill>
                    <a:schemeClr val="tx1"/>
                  </a:solidFill>
                  <a:latin typeface="LeksaPro" charset="0"/>
                  <a:ea typeface="LeksaPro" charset="0"/>
                  <a:cs typeface="LeksaPro" charset="0"/>
                </a:endParaRPr>
              </a:p>
            </p:txBody>
          </p:sp>
        </p:grpSp>
      </p:grpSp>
      <p:sp>
        <p:nvSpPr>
          <p:cNvPr id="69640" name="Text Box 31">
            <a:extLst>
              <a:ext uri="{FF2B5EF4-FFF2-40B4-BE49-F238E27FC236}">
                <a16:creationId xmlns:a16="http://schemas.microsoft.com/office/drawing/2014/main" xmlns="" id="{7DEB9BCB-19CF-4F8B-9368-2CBF38C83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1455738"/>
            <a:ext cx="779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/>
              <a:t>Регулирование конфликта интересов включает три основных элемента:</a:t>
            </a:r>
          </a:p>
        </p:txBody>
      </p:sp>
      <p:sp>
        <p:nvSpPr>
          <p:cNvPr id="69641" name="Text Box 77">
            <a:extLst>
              <a:ext uri="{FF2B5EF4-FFF2-40B4-BE49-F238E27FC236}">
                <a16:creationId xmlns:a16="http://schemas.microsoft.com/office/drawing/2014/main" xmlns="" id="{12F89640-A8C9-4AE6-9FD5-F3BDD32A5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40" y="4337052"/>
            <a:ext cx="2611437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600" b="1" dirty="0"/>
              <a:t>Предотвращение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600" dirty="0"/>
              <a:t>Система ограничений, запретов и иных мер, не позволяющих оказаться в ситуации конфликта интересов.</a:t>
            </a:r>
          </a:p>
        </p:txBody>
      </p:sp>
      <p:sp>
        <p:nvSpPr>
          <p:cNvPr id="69642" name="Text Box 78">
            <a:extLst>
              <a:ext uri="{FF2B5EF4-FFF2-40B4-BE49-F238E27FC236}">
                <a16:creationId xmlns:a16="http://schemas.microsoft.com/office/drawing/2014/main" xmlns="" id="{95CFB18A-D803-4E93-A6D6-3C894A12D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40" y="4292600"/>
            <a:ext cx="2611437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600" b="1"/>
              <a:t>Выявление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600"/>
              <a:t>Система мер, позволяющих своевременно получать и анализировать информацию о личных интересах.</a:t>
            </a:r>
          </a:p>
        </p:txBody>
      </p:sp>
      <p:sp>
        <p:nvSpPr>
          <p:cNvPr id="69643" name="Text Box 79">
            <a:extLst>
              <a:ext uri="{FF2B5EF4-FFF2-40B4-BE49-F238E27FC236}">
                <a16:creationId xmlns:a16="http://schemas.microsoft.com/office/drawing/2014/main" xmlns="" id="{8F6B37A6-42F1-4099-A3AC-2898387D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5" y="4292602"/>
            <a:ext cx="2611437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600" b="1"/>
              <a:t>Урегулирование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600"/>
              <a:t>Ограничение участия в принятии решений (совершении действий), затрагивающих личные интересы.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xmlns="" id="{19A9CD8F-5259-42D5-984A-0AE01840DD3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Предотвращение конфликта интересов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xmlns="" id="{8A9A2FC3-984B-4B20-876B-705ABF218B4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1268413"/>
            <a:ext cx="8435975" cy="5400675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Согласно закону </a:t>
            </a:r>
            <a:r>
              <a:rPr lang="ru-RU" altLang="ru-RU" sz="1600" b="1" dirty="0"/>
              <a:t>работник обязан принимать меры по недопущению любой возможности возникновения конфликта интересов</a:t>
            </a:r>
            <a:r>
              <a:rPr lang="ru-RU" altLang="ru-RU" sz="1600" dirty="0"/>
              <a:t>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i="1" dirty="0"/>
              <a:t>Что может </a:t>
            </a:r>
            <a:r>
              <a:rPr lang="ru-RU" altLang="ru-RU" sz="1600" i="1" dirty="0" smtClean="0"/>
              <a:t>сделать </a:t>
            </a:r>
            <a:r>
              <a:rPr lang="ru-RU" altLang="ru-RU" sz="1600" i="1" dirty="0"/>
              <a:t>работник для предотвращения возможных конфликтов интересов?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AutoNum type="arabicParenR"/>
            </a:pPr>
            <a:r>
              <a:rPr lang="ru-RU" altLang="ru-RU" sz="1600" dirty="0"/>
              <a:t>Соблюдать антикоррупционные ограничения и запреты. 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Многие из них изначально призваны не допустить попадание работника в ситуацию конфликта интересов.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400" dirty="0"/>
              <a:t>Например: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ru-RU" altLang="ru-RU" sz="1400" dirty="0"/>
              <a:t>запрет на получение подарков;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ru-RU" altLang="ru-RU" sz="1400" dirty="0"/>
              <a:t>запрет на нахождение в непосредственной подчиненности/подконтрольности близких родственников/свойственников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ru-RU" altLang="ru-RU" sz="1400" dirty="0"/>
              <a:t>ограничения на владение ценными бумагами.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FontTx/>
              <a:buAutoNum type="arabicParenR" startAt="2"/>
            </a:pPr>
            <a:r>
              <a:rPr lang="ru-RU" altLang="ru-RU" sz="1600" dirty="0"/>
              <a:t>Оценивать на предмет возможного конфликта интересов любые изменения трудовых обязанностей. </a:t>
            </a:r>
            <a:endParaRPr lang="en-US" altLang="ru-RU" sz="1600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Работнику рекомендуется, насколько это возможно, отслеживать не попадают ли в сферу его полномочий он сам или связанные с ним лица.</a:t>
            </a:r>
          </a:p>
        </p:txBody>
      </p:sp>
      <p:sp>
        <p:nvSpPr>
          <p:cNvPr id="70660" name="Line 4">
            <a:extLst>
              <a:ext uri="{FF2B5EF4-FFF2-40B4-BE49-F238E27FC236}">
                <a16:creationId xmlns:a16="http://schemas.microsoft.com/office/drawing/2014/main" xmlns="" id="{5409F880-453E-4391-86E5-9366BF3A76C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xmlns="" id="{CB96FCF7-040B-49F0-8DB6-13466E8532A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Выявление конфликта интересов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xmlns="" id="{2DB5D17D-13E2-4B5C-81B9-49FA566F40C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1268413"/>
            <a:ext cx="8435975" cy="2447925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Согласно закону </a:t>
            </a:r>
            <a:r>
              <a:rPr lang="ru-RU" altLang="ru-RU" sz="1600" b="1" dirty="0"/>
              <a:t>работник обязан уведомить о возникшем конфликте интересов или о возможности его возникновения, как только ему станет об этом известно.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i="1" dirty="0"/>
              <a:t>Каким образом осуществляется уведомление?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Конкретный порядок уведомления устанавливается работодателем, т.е. определяется локальным актом органа / организации.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Обычно от работника требуется сообщать о каждой возможности получения им и (или) связанными с ним лицами определенной выгоды, которая может повлиять на надлежащее исполнение им обязанностей</a:t>
            </a:r>
          </a:p>
        </p:txBody>
      </p:sp>
      <p:sp>
        <p:nvSpPr>
          <p:cNvPr id="71684" name="Line 4">
            <a:extLst>
              <a:ext uri="{FF2B5EF4-FFF2-40B4-BE49-F238E27FC236}">
                <a16:creationId xmlns:a16="http://schemas.microsoft.com/office/drawing/2014/main" xmlns="" id="{86CE3E42-E362-43B0-9F5A-54E386F981E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xmlns="" id="{50A314B3-6862-4106-AD3C-716E9643A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3" y="3573463"/>
            <a:ext cx="53276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600" dirty="0"/>
              <a:t>Уведомление всегда подается в письменном виде. </a:t>
            </a:r>
          </a:p>
        </p:txBody>
      </p:sp>
      <p:sp>
        <p:nvSpPr>
          <p:cNvPr id="71688" name="Rectangle 5">
            <a:extLst>
              <a:ext uri="{FF2B5EF4-FFF2-40B4-BE49-F238E27FC236}">
                <a16:creationId xmlns:a16="http://schemas.microsoft.com/office/drawing/2014/main" xmlns="" id="{A045C55F-002A-4725-A582-CFFD97002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3" y="4058824"/>
            <a:ext cx="8656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600" dirty="0"/>
              <a:t>В некоторых организациях на отдельных работников распространяется обязанность представлять декларацию интересов на ежегодной основе.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xmlns="" id="{4C0EFE4E-F7EB-42EB-94C3-53A41569CC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Выявление конфликта интересов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xmlns="" id="{4EEC3B89-1F52-44EA-B73B-561669B27DC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1268413"/>
            <a:ext cx="8435975" cy="5184775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i="1" dirty="0"/>
              <a:t>Нужно ли подавать уведомление, если я уверен, что возможность получения выгоды никак не повлияет на исполнение мною трудовых обязанностей? Например, возможная выгода настолько незначительна, что не может образовать реальной личной заинтересованности.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Уведомление должно быть подано в любом случае.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i="1" dirty="0"/>
              <a:t>Что делать, если я не могу предложить мер по урегулированию конфликта интересов?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Главное, своевременно подать уведомление о возникшем конфликте интересов (возможности его возникновения). Меры по его урегулированию (предотвращению) будут предложены работодателем.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600" i="1" dirty="0"/>
              <a:t>Что делать, если я не уверен, является ли возникшая ситуация ситуацией конфликта интересов?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В любом случае рекомендуется подать соответствующее уведомление. Если конфликт интересов отсутствует, то соответствующее решение будет принято по результатам рассмотрения уведомления. </a:t>
            </a:r>
          </a:p>
        </p:txBody>
      </p:sp>
      <p:sp>
        <p:nvSpPr>
          <p:cNvPr id="72708" name="Line 4">
            <a:extLst>
              <a:ext uri="{FF2B5EF4-FFF2-40B4-BE49-F238E27FC236}">
                <a16:creationId xmlns:a16="http://schemas.microsoft.com/office/drawing/2014/main" xmlns="" id="{0A554AFF-0BF6-4507-A0D7-048A1CB6DE6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3200" b="1" dirty="0" smtClean="0"/>
              <a:t>Правовая и методическая основа </a:t>
            </a:r>
            <a:r>
              <a:rPr lang="ru-RU" altLang="ru-RU" sz="3200" b="1" dirty="0" err="1" smtClean="0"/>
              <a:t>антикоррупционной</a:t>
            </a:r>
            <a:r>
              <a:rPr lang="ru-RU" altLang="ru-RU" sz="3200" b="1" dirty="0" smtClean="0"/>
              <a:t> политики на государственной (муниципальной) службе.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684420"/>
            <a:ext cx="8178466" cy="4764505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2900" dirty="0" smtClean="0"/>
              <a:t>Указ Президента Российской Федерации от 1 июля 2010 г. № 821 </a:t>
            </a:r>
            <a:r>
              <a:rPr lang="ru-RU" sz="2900" b="1" dirty="0" smtClean="0"/>
              <a:t>ред. от 19.09.2017) "О комиссиях по соблюдению требований к служебному поведению федеральных государственных служащих и урегулированию конфликта интересов« </a:t>
            </a:r>
            <a:r>
              <a:rPr lang="ru-RU" altLang="ru-RU" sz="2900" dirty="0" smtClean="0"/>
              <a:t>(Положение о комиссиях по соблюдению требований к служебному поведению федеральных государственных служащих и урегулированию конфликта интересов)</a:t>
            </a:r>
            <a:endParaRPr lang="en-US" sz="29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2900" b="1" dirty="0" smtClean="0"/>
              <a:t>Указ Президента РФ от 18.05.2009 N 559 (ред. от 19.09.2017) "О представлении гражданами, претендующими на замещение должностей федеральной государственной службы, и федеральными государственными служащими сведений о доходах, об имуществе и обязательствах имущественного характера" (вместе с "Положением о представлении гражданами……")</a:t>
            </a:r>
            <a:endParaRPr lang="en-US" sz="29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2900" b="1" dirty="0" smtClean="0"/>
              <a:t>Постановление Пленума Верховного Суда РФ от 16 октября 2009 г. N 19</a:t>
            </a:r>
            <a:r>
              <a:rPr lang="en-US" sz="2900" dirty="0" smtClean="0"/>
              <a:t> </a:t>
            </a:r>
            <a:r>
              <a:rPr lang="ru-RU" sz="2900" b="1" dirty="0" smtClean="0"/>
              <a:t>"О судебной практике по делам о злоупотреблении должностными полномочиями и о превышении должностных полномочий“</a:t>
            </a:r>
            <a:r>
              <a:rPr lang="en-US" sz="2900" b="1" dirty="0" smtClean="0"/>
              <a:t> (</a:t>
            </a:r>
            <a:r>
              <a:rPr lang="ru-RU" sz="2900" b="1" dirty="0" smtClean="0"/>
              <a:t>с </a:t>
            </a:r>
            <a:r>
              <a:rPr lang="ru-RU" sz="2900" b="1" dirty="0" err="1" smtClean="0"/>
              <a:t>изм</a:t>
            </a:r>
            <a:r>
              <a:rPr lang="ru-RU" sz="2900" b="1" dirty="0" smtClean="0"/>
              <a:t>. от 11 июня 2020 г.)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2900" b="1" dirty="0" smtClean="0"/>
              <a:t>Постановление Пленума Верховного Суда РФ от 09.07.2013 N 24 (ред. от 24.12.2019) "О судебной практике по делам о взяточничестве и об иных коррупционных преступлениях"</a:t>
            </a:r>
            <a:endParaRPr lang="en-US" sz="2900" b="1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sz="2900" u="sng" dirty="0" smtClean="0"/>
              <a:t>Приказ Минсельхоза России от 09.03.2017 N 108 О распространении на работников, замещающих отдельные должности на основании трудового договора в организациях, созданных для выполнения задач, поставленных перед Министерством сельского хозяйства Российской Федерации, ограничений, запретов и обязанностей</a:t>
            </a:r>
            <a:endParaRPr lang="ru-RU" altLang="ru-RU" sz="2900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2900" dirty="0" smtClean="0"/>
              <a:t> Обзор типовых ситуаций конфликта интересов на государственной службе Российской Федерации и порядка их урегулирования // </a:t>
            </a:r>
            <a:r>
              <a:rPr lang="ru-RU" sz="2900" b="1" dirty="0" smtClean="0"/>
              <a:t>Письмо Минтруда России от 26.07.2018 N 18-0/10/П-5146 &lt;О методических рекомендациях по вопросам привлечения к ответственности должностных лиц за непринятие мер по предотвращению и (или) урегулированию конфликта интересов&gt;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2900" dirty="0" smtClean="0"/>
              <a:t>Обзоры практики </a:t>
            </a:r>
            <a:r>
              <a:rPr lang="ru-RU" altLang="ru-RU" sz="2900" dirty="0" err="1" smtClean="0"/>
              <a:t>правоприменения</a:t>
            </a:r>
            <a:r>
              <a:rPr lang="ru-RU" altLang="ru-RU" sz="2900" dirty="0" smtClean="0"/>
              <a:t> в сфере конфликта интересов;</a:t>
            </a:r>
            <a:endParaRPr lang="ru-RU" sz="29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xmlns="" id="{748C821C-BAB9-4016-80C6-749FEE470A3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210425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Урегулирование конфликта интересов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xmlns="" id="{33F80910-C47E-4F1B-A9AC-BD46E8C6898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1887" y="1201784"/>
            <a:ext cx="8569233" cy="10220280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600" dirty="0"/>
              <a:t>Меры по предотвращению или урегулированию конфликта интересов должны приниматься как работником, так и работодателем.</a:t>
            </a:r>
          </a:p>
          <a:p>
            <a:pPr marL="0" indent="0">
              <a:buNone/>
              <a:defRPr/>
            </a:pPr>
            <a:r>
              <a:rPr lang="ru-RU" altLang="ru-RU" sz="1600" dirty="0"/>
              <a:t>В законе прямо предусмотрено лишь несколько возможных мер предотвращения или урегулирования конфликта интересов:</a:t>
            </a:r>
          </a:p>
          <a:p>
            <a:pPr>
              <a:defRPr/>
            </a:pPr>
            <a:r>
              <a:rPr lang="ru-RU" altLang="ru-RU" sz="1600" dirty="0"/>
              <a:t>изменение должностного или служебного положения работника, являющегося стороной конфликта интересов, </a:t>
            </a:r>
          </a:p>
          <a:p>
            <a:pPr>
              <a:defRPr/>
            </a:pPr>
            <a:r>
              <a:rPr lang="ru-RU" altLang="ru-RU" sz="1600" dirty="0"/>
              <a:t>отстранение работника от исполнения должностных (служебных) обязанностей в установленном порядке,</a:t>
            </a:r>
          </a:p>
          <a:p>
            <a:pPr>
              <a:defRPr/>
            </a:pPr>
            <a:r>
              <a:rPr lang="ru-RU" altLang="ru-RU" sz="1600" dirty="0"/>
              <a:t>отказ работника от выгоды, явившейся причиной возникновения конфликта интересов.</a:t>
            </a:r>
          </a:p>
          <a:p>
            <a:pPr>
              <a:defRPr/>
            </a:pPr>
            <a:r>
              <a:rPr lang="ru-RU" altLang="ru-RU" sz="1600" dirty="0"/>
              <a:t>отвод или самоотвод работника</a:t>
            </a:r>
            <a:r>
              <a:rPr lang="ru-RU" altLang="ru-RU" sz="1600" dirty="0" smtClean="0"/>
              <a:t>.</a:t>
            </a:r>
            <a:endParaRPr lang="ru-RU" altLang="ru-RU" sz="1600" dirty="0"/>
          </a:p>
          <a:p>
            <a:pPr marL="0" indent="0">
              <a:buNone/>
              <a:defRPr/>
            </a:pPr>
            <a:r>
              <a:rPr lang="ru-RU" altLang="ru-RU" sz="1600" dirty="0"/>
              <a:t>Работодатель может устанавливать и иные меры предотвращения и урегулирования конфликта </a:t>
            </a:r>
            <a:r>
              <a:rPr lang="ru-RU" altLang="ru-RU" sz="1600" dirty="0" smtClean="0"/>
              <a:t>интересов</a:t>
            </a:r>
            <a:r>
              <a:rPr lang="en-US" altLang="ru-RU" sz="1600" dirty="0" smtClean="0"/>
              <a:t> (</a:t>
            </a:r>
            <a:r>
              <a:rPr lang="ru-RU" sz="1600" b="1" dirty="0" smtClean="0"/>
              <a:t>Методические рекомендации по вопросам привлечения к ответственности должностных лиц за непринятие мер по предотвращению и (или) урегулированию конфликта интересов</a:t>
            </a:r>
            <a:r>
              <a:rPr lang="en-US" sz="1600" b="1" dirty="0" smtClean="0"/>
              <a:t>)</a:t>
            </a:r>
            <a:r>
              <a:rPr lang="ru-RU" sz="1600" b="1" dirty="0" smtClean="0"/>
              <a:t>:</a:t>
            </a:r>
            <a:endParaRPr lang="ru-RU" sz="1600" dirty="0" smtClean="0"/>
          </a:p>
          <a:p>
            <a:pPr>
              <a:defRPr/>
            </a:pPr>
            <a:r>
              <a:rPr lang="ru-RU" altLang="ru-RU" sz="1600" dirty="0" smtClean="0"/>
              <a:t>дополнительный </a:t>
            </a:r>
            <a:r>
              <a:rPr lang="ru-RU" altLang="ru-RU" sz="1600" dirty="0"/>
              <a:t>контроль принятия решений (совершения действий) в отношении лиц, с которыми связана личная заинтересованность работника</a:t>
            </a:r>
          </a:p>
          <a:p>
            <a:pPr>
              <a:defRPr/>
            </a:pPr>
            <a:r>
              <a:rPr lang="ru-RU" altLang="ru-RU" sz="1600" dirty="0"/>
              <a:t>ограничение доступа работника к закрытой информации</a:t>
            </a:r>
          </a:p>
        </p:txBody>
      </p:sp>
      <p:sp>
        <p:nvSpPr>
          <p:cNvPr id="73732" name="Line 4">
            <a:extLst>
              <a:ext uri="{FF2B5EF4-FFF2-40B4-BE49-F238E27FC236}">
                <a16:creationId xmlns:a16="http://schemas.microsoft.com/office/drawing/2014/main" xmlns="" id="{24D0CC3C-9270-4C4B-8F3C-2A7F0AC2994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xmlns="" id="{8B6541B9-F7F1-456F-A81E-312A3B5A719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1886" y="235130"/>
            <a:ext cx="8347165" cy="822961"/>
          </a:xfrm>
        </p:spPr>
        <p:txBody>
          <a:bodyPr>
            <a:normAutofit fontScale="90000"/>
          </a:bodyPr>
          <a:lstStyle/>
          <a:p>
            <a:r>
              <a:rPr lang="ru-RU" altLang="ru-RU" sz="2200" b="1" dirty="0" smtClean="0"/>
              <a:t/>
            </a:r>
            <a:br>
              <a:rPr lang="ru-RU" altLang="ru-RU" sz="2200" b="1" dirty="0" smtClean="0"/>
            </a:br>
            <a:r>
              <a:rPr lang="ru-RU" altLang="ru-RU" sz="2200" b="1" dirty="0" smtClean="0"/>
              <a:t>Меры ответственности.</a:t>
            </a:r>
            <a:br>
              <a:rPr lang="ru-RU" altLang="ru-RU" sz="2200" b="1" dirty="0" smtClean="0"/>
            </a:br>
            <a:r>
              <a:rPr lang="ru-RU" altLang="ru-RU" sz="2200" b="1" dirty="0" smtClean="0"/>
              <a:t>(</a:t>
            </a:r>
            <a:r>
              <a:rPr lang="ru-RU" sz="1800" b="1" dirty="0" smtClean="0"/>
              <a:t>Методические рекомендации по вопросам привлечения к ответственности должностных лиц за непринятие мер по предотвращению и (или) урегулированию конфликта интересов)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altLang="ru-RU" sz="2400" b="1" dirty="0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xmlns="" id="{225EAE63-4F21-4A74-8ED8-43679D6F0F5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1268413"/>
            <a:ext cx="8176331" cy="5400675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Само по себе нахождение работника в ситуации конфликта интересов правонарушением не является. За конфликт интересов не наказывают, его регулируют.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600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Вместе с тем </a:t>
            </a:r>
            <a:r>
              <a:rPr lang="ru-RU" altLang="ru-RU" sz="1600" b="1" dirty="0"/>
              <a:t>за непринятие работником мер по предотвращению или урегулированию конфликта интересов</a:t>
            </a:r>
            <a:r>
              <a:rPr lang="ru-RU" altLang="ru-RU" sz="1600" dirty="0"/>
              <a:t> работодатель может применить самую серьезную меру дисциплинарной ответственности – увольнение в связи с утратой доверия.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600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Меры дисциплинарной ответственности также могут быть применены к работнику за </a:t>
            </a:r>
            <a:r>
              <a:rPr lang="ru-RU" altLang="ru-RU" sz="1600" dirty="0" err="1"/>
              <a:t>неуведомление</a:t>
            </a:r>
            <a:r>
              <a:rPr lang="ru-RU" altLang="ru-RU" sz="1600" dirty="0"/>
              <a:t> о личной заинтересованности.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600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600" dirty="0"/>
              <a:t>Обратите внимание! Неурегулированный конфликт интересов может перерасти  в уголовное преступление – злоупотребление полномочиями или злоупотребление </a:t>
            </a:r>
            <a:r>
              <a:rPr lang="ru-RU" altLang="ru-RU" sz="1600" dirty="0" smtClean="0"/>
              <a:t>или должностными полномочиями или превышение. </a:t>
            </a:r>
            <a:r>
              <a:rPr lang="ru-RU" altLang="ru-RU" sz="1600" dirty="0"/>
              <a:t>В этом случае к работнику будут применены меры уголовной ответственности. </a:t>
            </a:r>
            <a:endParaRPr lang="ru-RU" altLang="ru-RU" sz="1600" dirty="0" smtClean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600" dirty="0" smtClean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sz="1600" dirty="0" smtClean="0"/>
              <a:t>А также обратите внимание на то, что конфликты интересов </a:t>
            </a:r>
            <a:r>
              <a:rPr lang="ru-RU" sz="1600" b="1" dirty="0" smtClean="0"/>
              <a:t>на государственной службе </a:t>
            </a:r>
            <a:r>
              <a:rPr lang="ru-RU" sz="1600" dirty="0" smtClean="0"/>
              <a:t>– это особый тип конфликтов, которые возникают между наличием у государственного служащего личной заинтересованности и выполнением им его функций и обязанностей. Разные типы подобных конфликтов требуют особых мер предосторожности при урегулировании. </a:t>
            </a:r>
            <a:endParaRPr lang="ru-RU" altLang="ru-RU" sz="1600" dirty="0"/>
          </a:p>
        </p:txBody>
      </p:sp>
      <p:sp>
        <p:nvSpPr>
          <p:cNvPr id="74756" name="Line 4">
            <a:extLst>
              <a:ext uri="{FF2B5EF4-FFF2-40B4-BE49-F238E27FC236}">
                <a16:creationId xmlns:a16="http://schemas.microsoft.com/office/drawing/2014/main" xmlns="" id="{53340621-164A-452D-9C27-3D68EF374B8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180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Типовые ситуации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4957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Описание ситуации.</a:t>
            </a:r>
          </a:p>
          <a:p>
            <a:pPr>
              <a:buNone/>
            </a:pPr>
            <a:r>
              <a:rPr lang="ru-RU" sz="1400" i="1" dirty="0" smtClean="0"/>
              <a:t>     Государственный служащий, его родственники или иные лица, с которыми связана личная заинтересованность государственного служащего, выполняет оплачиваемую работу в организации, которая является материнской, дочерней или иным образом </a:t>
            </a:r>
            <a:r>
              <a:rPr lang="ru-RU" sz="1400" i="1" dirty="0" err="1" smtClean="0"/>
              <a:t>аффилированной</a:t>
            </a:r>
            <a:r>
              <a:rPr lang="ru-RU" sz="1400" i="1" dirty="0" smtClean="0"/>
              <a:t> с иной организацией, в отношении которой государственный служащий осуществляет отдельные функции государственного управления.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Меры предотвращения и урегулирования.</a:t>
            </a:r>
          </a:p>
          <a:p>
            <a:pPr>
              <a:buNone/>
            </a:pPr>
            <a:r>
              <a:rPr lang="ru-RU" sz="1400" dirty="0" smtClean="0"/>
              <a:t>      При направлении представителю нанимателя предварительного уведомления о выполнении иной оплачиваемой работы государственному служащему следует полно изложить, каким образом организация, в которой он собирается выполнять иную оплачиваемую работу, связана с организациями, в отношении которых он осуществляет отдельные функции государственного управления. При этом рекомендуется отказаться от выполнения иной оплачиваемой работы в материнских, дочерних и иным образом </a:t>
            </a:r>
            <a:r>
              <a:rPr lang="ru-RU" sz="1400" dirty="0" err="1" smtClean="0"/>
              <a:t>аффилированных</a:t>
            </a:r>
            <a:r>
              <a:rPr lang="ru-RU" sz="1400" dirty="0" smtClean="0"/>
              <a:t> организациях.</a:t>
            </a:r>
          </a:p>
          <a:p>
            <a:pPr>
              <a:buNone/>
            </a:pPr>
            <a:r>
              <a:rPr lang="ru-RU" sz="1400" dirty="0" smtClean="0"/>
              <a:t>      В случае если на момент начала выполнения отдельных функций государственного управления в отношении организации родственники государственного служащего уже выполняли оплачиваемую работу в </a:t>
            </a:r>
            <a:r>
              <a:rPr lang="ru-RU" sz="1400" dirty="0" err="1" smtClean="0"/>
              <a:t>аффилированной</a:t>
            </a:r>
            <a:r>
              <a:rPr lang="ru-RU" sz="1400" dirty="0" smtClean="0"/>
              <a:t> организации, следует уведомить о наличии личной заинтересованности представителя нанимателя и непосредственного начальника в письменной форме.</a:t>
            </a:r>
          </a:p>
          <a:p>
            <a:pPr>
              <a:buNone/>
            </a:pPr>
            <a:r>
              <a:rPr lang="ru-RU" sz="1400" dirty="0" smtClean="0"/>
              <a:t>      Представителю нанимателя рекомендуется отстранить государственного служащего от исполнения должностных (служебных) обязанностей в отношении организации, являющейся материнской, дочерней или иным образом </a:t>
            </a:r>
            <a:r>
              <a:rPr lang="ru-RU" sz="1400" dirty="0" err="1" smtClean="0"/>
              <a:t>аффилированной</a:t>
            </a:r>
            <a:r>
              <a:rPr lang="ru-RU" sz="1400" dirty="0" smtClean="0"/>
              <a:t> с той организацией, в которой государственный служащий выполняет иную оплачиваемую работу.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2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Типовые ситуации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88533"/>
            <a:ext cx="7886700" cy="47884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900" dirty="0" smtClean="0"/>
              <a:t>Описание ситуации.</a:t>
            </a:r>
          </a:p>
          <a:p>
            <a:pPr>
              <a:buNone/>
            </a:pPr>
            <a:r>
              <a:rPr lang="ru-RU" sz="2900" i="1" dirty="0" smtClean="0"/>
              <a:t>    Государственный служащий на платной основе участвует в выполнении работы, заказчиком которой является государственный орган, в котором он замещает должность.</a:t>
            </a: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Меры предотвращения и урегулирования.</a:t>
            </a:r>
          </a:p>
          <a:p>
            <a:pPr>
              <a:buNone/>
            </a:pPr>
            <a:r>
              <a:rPr lang="ru-RU" sz="2900" dirty="0" smtClean="0"/>
              <a:t>    Представителю нанимателя рекомендуется указать государственному служащему, что выполнение подобной иной оплачиваемой работы влечет конфликт интересов. В случае если государственный служащий не предпринимает мер по урегулированию конфликта интересов и не отказывается от личной заинтересованности, рекомендуется рассмотреть вопрос об отстранении государственного служащего от замещаемой должности.</a:t>
            </a:r>
          </a:p>
          <a:p>
            <a:pPr>
              <a:buNone/>
            </a:pPr>
            <a:r>
              <a:rPr lang="ru-RU" sz="2900" dirty="0" smtClean="0"/>
              <a:t>    Важно отметить, что непринятие государственным служащим, являющимся стороной конфликта интересов, мер по предотвращению или урегулированию конфликта интересов является правонарушением, влекущим увольнение государственного служащего с государственной службы.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211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Типовые ситуации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54667"/>
            <a:ext cx="7886700" cy="48222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Описание ситуации.</a:t>
            </a:r>
          </a:p>
          <a:p>
            <a:pPr>
              <a:buNone/>
            </a:pPr>
            <a:r>
              <a:rPr lang="ru-RU" i="1" dirty="0" smtClean="0"/>
              <a:t>    Государственный служащий участвует в принятии решения о закупке государственным органом товаров, являющихся результатами интеллектуальной деятельности, исключительными правами на которые обладает он сам, его родственники или иные лица, с которыми связана личная заинтересованность государственного служащего.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Меры предотвращения и урегулирования.</a:t>
            </a:r>
          </a:p>
          <a:p>
            <a:pPr>
              <a:buNone/>
            </a:pPr>
            <a:r>
              <a:rPr lang="ru-RU" dirty="0" smtClean="0"/>
              <a:t>    Государственному служащему следует уведомить о наличии личной заинтересованности представителя нанимателя и непосредственного начальника в письменной форме. При этом рекомендуется, по возможности, отказаться от участия в соответствующем конкурсе.</a:t>
            </a:r>
          </a:p>
          <a:p>
            <a:pPr>
              <a:buNone/>
            </a:pPr>
            <a:r>
              <a:rPr lang="ru-RU" dirty="0" smtClean="0"/>
              <a:t>    Представителю нанимателя рекомендуется вывести государственного служащего из состава комиссии по размещению заказа на время проведения конкурса, в результате которого у государственного служащего есть личная заинтересованность.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xmlns="" id="{1AC1A94E-775B-469A-AABE-D473E67EB5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2" y="274638"/>
            <a:ext cx="7210425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Почему это важно?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xmlns="" id="{B6C5BB7E-3611-40C4-A74B-BD08F69FD9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5"/>
            <a:ext cx="8435975" cy="540067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Законодательство о конфликте интересов направлено на регулирование ситуаций, когда </a:t>
            </a:r>
            <a:r>
              <a:rPr lang="ru-RU" altLang="ru-RU" sz="1800" b="1" dirty="0"/>
              <a:t>работник в силу наличия у него определенных полномочий получает возможность принять решение или совершить действие, которое принесет выгоду ему или связанным с ним лицам</a:t>
            </a:r>
            <a:r>
              <a:rPr lang="ru-RU" altLang="ru-RU" sz="1800" dirty="0"/>
              <a:t> (например, родственникам или друзьям).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В такой ситуации существует вероятность, что работник поддастся соблазну, не сможет действовать объективно и беспристрастно и предпочтет личные интересы интересам своей организации, общества и государства.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Если регулирующие органы своевременно узнают о конфликте интересов, у них будет возможность предпринять меры, препятствующие использованию работником своих  полномочий в целях получения личной выгоды. Таким образом они смогут не допустить перерастания конфликта интересов в коррупционное правонарушение.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ru-RU" altLang="ru-RU" sz="1800" dirty="0"/>
              <a:t>Именно из-за того, что регулирование конфликта интересов позволяет предупреждать коррупцию, ему и придается столь большое значение.</a:t>
            </a:r>
          </a:p>
        </p:txBody>
      </p:sp>
      <p:sp>
        <p:nvSpPr>
          <p:cNvPr id="50180" name="Line 4">
            <a:extLst>
              <a:ext uri="{FF2B5EF4-FFF2-40B4-BE49-F238E27FC236}">
                <a16:creationId xmlns:a16="http://schemas.microsoft.com/office/drawing/2014/main" xmlns="" id="{96B57D0E-6AAC-49D6-B6F0-C7BC8F76E5F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xmlns="" id="{8A943F5B-EA6D-453C-943E-BDFE0D6B0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2" y="274638"/>
            <a:ext cx="7210425" cy="633412"/>
          </a:xfrm>
        </p:spPr>
        <p:txBody>
          <a:bodyPr/>
          <a:lstStyle/>
          <a:p>
            <a:pPr algn="l" eaLnBrk="1" hangingPunct="1"/>
            <a:r>
              <a:rPr lang="ru-RU" altLang="ru-RU" sz="2400" b="1"/>
              <a:t>Почему это важно?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xmlns="" id="{62A9BC6C-7266-4206-8BD7-08B322433B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5"/>
            <a:ext cx="8435975" cy="540067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i="1" dirty="0"/>
              <a:t>А что если работник честно и добросовестно исполняет свои обязанности и не собирается получать личную выгоду или способствовать получению личной выгоды своими близкими, даже если у него есть такая возможность?</a:t>
            </a:r>
            <a:endParaRPr lang="ru-RU" altLang="ru-RU" sz="1800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800" dirty="0"/>
          </a:p>
        </p:txBody>
      </p:sp>
      <p:sp>
        <p:nvSpPr>
          <p:cNvPr id="51204" name="Line 4">
            <a:extLst>
              <a:ext uri="{FF2B5EF4-FFF2-40B4-BE49-F238E27FC236}">
                <a16:creationId xmlns:a16="http://schemas.microsoft.com/office/drawing/2014/main" xmlns="" id="{4C21A785-829A-4402-8C91-B16A6E571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Причины конфликта интересов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нарушение основных требований к служебному (муниципальному)поведению гражданских служащих;</a:t>
            </a:r>
          </a:p>
          <a:p>
            <a:pPr lvl="0"/>
            <a:r>
              <a:rPr lang="ru-RU" dirty="0" smtClean="0"/>
              <a:t>невыполнение обязанностей служащего;</a:t>
            </a:r>
          </a:p>
          <a:p>
            <a:pPr lvl="0"/>
            <a:r>
              <a:rPr lang="ru-RU" dirty="0" smtClean="0"/>
              <a:t>несоблюдение при их исполнении прав и законных интересов граждан, организаций, общества и государства;</a:t>
            </a:r>
          </a:p>
          <a:p>
            <a:pPr lvl="0"/>
            <a:r>
              <a:rPr lang="ru-RU" dirty="0" smtClean="0"/>
              <a:t>несоблюдение норм действующего законодательства;</a:t>
            </a:r>
          </a:p>
          <a:p>
            <a:r>
              <a:rPr lang="ru-RU" dirty="0" smtClean="0"/>
              <a:t>нарушение ограничений и запретов, связанных с гражданской (муниципальной) службой,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Условия, способствующие возникновению конфликта интересов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высокий уровень расплывчатости и неопределенности компетенции, </a:t>
            </a:r>
          </a:p>
          <a:p>
            <a:r>
              <a:rPr lang="ru-RU" dirty="0" smtClean="0"/>
              <a:t>- дублирование полномочий государственных органов, их структурных подразделений, государственных (муниципальных) служащих;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неинформирование</a:t>
            </a:r>
            <a:r>
              <a:rPr lang="ru-RU" dirty="0" smtClean="0"/>
              <a:t> либо недостаточное информирование о деятельности органов государственной власти; </a:t>
            </a:r>
          </a:p>
          <a:p>
            <a:r>
              <a:rPr lang="ru-RU" dirty="0" smtClean="0"/>
              <a:t>- наличие противоречий между нормативными правовыми актами органов власти различного уровня, включение в них положений, способствующих созданию условий для коррупционного поведения, </a:t>
            </a:r>
          </a:p>
          <a:p>
            <a:r>
              <a:rPr lang="ru-RU" dirty="0" smtClean="0"/>
              <a:t>- существующие пробелы в правовом регулировании, чрезмерную свободу подзаконного нормотворчества, вторжение в компетенцию других органов власти;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Индикаторы конфликта интересов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b="1" dirty="0" smtClean="0"/>
              <a:t>Невыполнение</a:t>
            </a:r>
          </a:p>
          <a:p>
            <a:pPr>
              <a:lnSpc>
                <a:spcPct val="100000"/>
              </a:lnSpc>
              <a:buNone/>
            </a:pPr>
            <a:r>
              <a:rPr lang="ru-RU" sz="2000" b="1" dirty="0" smtClean="0"/>
              <a:t>обязанностей: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000" dirty="0" smtClean="0"/>
              <a:t>непредставление сведений о доходах/ расходах / имуществе / обязательствах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000" dirty="0" smtClean="0"/>
              <a:t>Непринятие мер по недопущению и урегулированию конфликта интересов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000" dirty="0" err="1" smtClean="0"/>
              <a:t>Неуведомление</a:t>
            </a:r>
            <a:r>
              <a:rPr lang="ru-RU" sz="2000" dirty="0" smtClean="0"/>
              <a:t> работодателя о склонении работника к коррупции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000" dirty="0" smtClean="0"/>
              <a:t>Не передача ценных бумаг в доверительное управление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b="1" dirty="0" smtClean="0"/>
              <a:t>Несоблюдение запретов и ограничений :</a:t>
            </a:r>
          </a:p>
          <a:p>
            <a:pPr>
              <a:buFontTx/>
              <a:buChar char="-"/>
            </a:pPr>
            <a:r>
              <a:rPr lang="ru-RU" sz="1800" dirty="0" smtClean="0"/>
              <a:t>Получение подарков и иных вознаграждений, наград</a:t>
            </a:r>
          </a:p>
          <a:p>
            <a:pPr>
              <a:buFontTx/>
              <a:buChar char="-"/>
            </a:pPr>
            <a:r>
              <a:rPr lang="ru-RU" sz="1800" dirty="0" smtClean="0"/>
              <a:t>Участие в органах управления хозяйствующих субъектов, предпринимательство, иная оплачиваемая работа </a:t>
            </a:r>
          </a:p>
          <a:p>
            <a:pPr>
              <a:buFontTx/>
              <a:buChar char="-"/>
            </a:pPr>
            <a:r>
              <a:rPr lang="ru-RU" sz="1800" dirty="0" smtClean="0"/>
              <a:t>Трудоустройство в подконтрольные организации после увольнения с государственной службы без разрешения Комиссии</a:t>
            </a:r>
          </a:p>
          <a:p>
            <a:pPr>
              <a:buFontTx/>
              <a:buChar char="-"/>
            </a:pPr>
            <a:r>
              <a:rPr lang="ru-RU" sz="1800" dirty="0" smtClean="0"/>
              <a:t>Иные запреты и ограничения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557B797A-92FA-455D-9902-018370F85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2" y="274638"/>
            <a:ext cx="7210425" cy="633412"/>
          </a:xfrm>
        </p:spPr>
        <p:txBody>
          <a:bodyPr/>
          <a:lstStyle/>
          <a:p>
            <a:pPr algn="l" eaLnBrk="1" hangingPunct="1"/>
            <a:r>
              <a:rPr lang="ru-RU" altLang="ru-RU" sz="2400" b="1" dirty="0"/>
              <a:t>Понятие конфликта интересов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B996FF22-07C0-4FAE-A4C7-6EE9EB497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268415"/>
            <a:ext cx="8435975" cy="5400675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/>
              <a:t>В соответствии со статьей 10 Федерального закона «О противодействии коррупции»: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800" b="1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b="1" dirty="0"/>
              <a:t>Конфликт интересов </a:t>
            </a:r>
            <a:r>
              <a:rPr lang="ru-RU" altLang="ru-RU" sz="1800" dirty="0"/>
              <a:t>– ситуация, при которой личная заинтересованность (прямая или косвенная) работника</a:t>
            </a:r>
            <a:r>
              <a:rPr lang="en-US" altLang="ru-RU" sz="1800" dirty="0"/>
              <a:t> </a:t>
            </a:r>
            <a:r>
              <a:rPr lang="ru-RU" altLang="ru-RU" sz="1800" dirty="0"/>
              <a:t>влияет или может повлиять на надлежащее, объективное и беспристрастное исполнение им должностных обязанностей (осуществление полномочий).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ru-RU" altLang="ru-RU" sz="1800" b="1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b="1" dirty="0"/>
              <a:t>Личная заинтересованность</a:t>
            </a:r>
            <a:r>
              <a:rPr lang="ru-RU" altLang="ru-RU" sz="1800" dirty="0"/>
              <a:t> – возможность получения доходов в виде денег, иного имущества, в том числе имущественных прав, услуг имущественного характера, результатов выполненных работ или каких-либо выгод (преимуществ) работником и (или) состоящими с ним в близком родстве или свойстве лицами (родителями, супругами, детьми, братьями, сестрами, а также братьями, сестрами, родителями, детьми супругов и супругами детей), гражданами или организациями, с которыми работник и (или) лица, состоящие с ним в близком родстве или свойстве, связаны имущественными, корпоративными или иными близкими отношениями.</a:t>
            </a:r>
          </a:p>
        </p:txBody>
      </p:sp>
      <p:sp>
        <p:nvSpPr>
          <p:cNvPr id="53252" name="Line 4">
            <a:extLst>
              <a:ext uri="{FF2B5EF4-FFF2-40B4-BE49-F238E27FC236}">
                <a16:creationId xmlns:a16="http://schemas.microsoft.com/office/drawing/2014/main" xmlns="" id="{C29A28EB-168D-4429-B228-FFBA91C18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6948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38FB90D59CE5A47BD8CDB1144998A92" ma:contentTypeVersion="4" ma:contentTypeDescription="Создание документа." ma:contentTypeScope="" ma:versionID="6918d3ac4085df3752a2e0cf952d6d97">
  <xsd:schema xmlns:xsd="http://www.w3.org/2001/XMLSchema" xmlns:xs="http://www.w3.org/2001/XMLSchema" xmlns:p="http://schemas.microsoft.com/office/2006/metadata/properties" xmlns:ns2="a8262b0e-c173-4080-a549-415b6754c22f" targetNamespace="http://schemas.microsoft.com/office/2006/metadata/properties" ma:root="true" ma:fieldsID="0b7b1bc8e48f672f3b560fa9a3c46287" ns2:_="">
    <xsd:import namespace="a8262b0e-c173-4080-a549-415b6754c2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62b0e-c173-4080-a549-415b6754c2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5EF23B-1F83-43E0-9648-663AD2A7033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1A972B0-2BCB-442C-9B84-4609DAB4C6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B3ECFE-F74C-41EE-AD56-5912D48F3D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262b0e-c173-4080-a549-415b6754c2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3754</Words>
  <Application>Microsoft Office PowerPoint</Application>
  <PresentationFormat>Экран (4:3)</PresentationFormat>
  <Paragraphs>273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Office Theme</vt:lpstr>
      <vt:lpstr>Выявление, предотвращение и урегулирование конфликта интересов</vt:lpstr>
      <vt:lpstr>Правовая и методическая основа антикоррупционной политики на государственной (муниципальной) службе.</vt:lpstr>
      <vt:lpstr>Правовая и методическая основа антикоррупционной политики на государственной (муниципальной) службе.</vt:lpstr>
      <vt:lpstr>Почему это важно?</vt:lpstr>
      <vt:lpstr>Почему это важно?</vt:lpstr>
      <vt:lpstr>Причины конфликта интересов</vt:lpstr>
      <vt:lpstr>Условия, способствующие возникновению конфликта интересов </vt:lpstr>
      <vt:lpstr>Индикаторы конфликта интересов </vt:lpstr>
      <vt:lpstr>Понятие конфликта интересов</vt:lpstr>
      <vt:lpstr>Особенности определения: возможная выгода</vt:lpstr>
      <vt:lpstr>Особенности определения: круг связанных лиц</vt:lpstr>
      <vt:lpstr>Круг связанных лиц: имущественные отношения</vt:lpstr>
      <vt:lpstr>Круг связанных лиц: корпоративные отношения</vt:lpstr>
      <vt:lpstr>Круг связанных лиц: иные близкие отношения</vt:lpstr>
      <vt:lpstr>Особенности определения: прямая и косвенная заинтересованность</vt:lpstr>
      <vt:lpstr>Особенности определения: прямая и косвенная заинтересованность</vt:lpstr>
      <vt:lpstr>Типовые сферы возникновения конфликта интересов</vt:lpstr>
      <vt:lpstr>Конфликт интересов при управлении кадрами</vt:lpstr>
      <vt:lpstr>Конфликт интересов при осуществлении закупок</vt:lpstr>
      <vt:lpstr>Конфликт интересов при управлении государственным имуществом</vt:lpstr>
      <vt:lpstr>Конфликт интересов при проведении контрольно-оценочной деятельности</vt:lpstr>
      <vt:lpstr>Конфликт интересов при проведении контрольно-надзорной деятельности</vt:lpstr>
      <vt:lpstr>Конфликт интересов, связанный с использованием информации ограниченного доступа</vt:lpstr>
      <vt:lpstr>Конфликт интересов, связанный с получением подарка</vt:lpstr>
      <vt:lpstr>Отличие подарка от взятки </vt:lpstr>
      <vt:lpstr>Регулирование конфликта интересов</vt:lpstr>
      <vt:lpstr>Предотвращение конфликта интересов</vt:lpstr>
      <vt:lpstr>Выявление конфликта интересов</vt:lpstr>
      <vt:lpstr>Выявление конфликта интересов</vt:lpstr>
      <vt:lpstr>Урегулирование конфликта интересов</vt:lpstr>
      <vt:lpstr> Меры ответственности. (Методические рекомендации по вопросам привлечения к ответственности должностных лиц за непринятие мер по предотвращению и (или) урегулированию конфликта интересов) </vt:lpstr>
      <vt:lpstr>Типовые ситуации</vt:lpstr>
      <vt:lpstr>Типовые ситуации</vt:lpstr>
      <vt:lpstr>Типовые ситуации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Предотвращение и урегулирование конфликта интересов</dc:title>
  <dc:creator>Alexey Konov</dc:creator>
  <cp:lastModifiedBy>Оксана Сумина</cp:lastModifiedBy>
  <cp:revision>74</cp:revision>
  <dcterms:created xsi:type="dcterms:W3CDTF">2018-10-11T06:21:52Z</dcterms:created>
  <dcterms:modified xsi:type="dcterms:W3CDTF">2021-10-18T10:21:10Z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0x010100A38FB90D59CE5A47BD8CDB1144998A92</vt:lpwstr>
  </property>
</Properties>
</file>